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5" autoAdjust="0"/>
    <p:restoredTop sz="94610"/>
  </p:normalViewPr>
  <p:slideViewPr>
    <p:cSldViewPr snapToGrid="0" snapToObjects="1">
      <p:cViewPr varScale="1">
        <p:scale>
          <a:sx n="80" d="100"/>
          <a:sy n="80" d="100"/>
        </p:scale>
        <p:origin x="35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7589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Javier.Sanchez@praxisgestionveterinaria.com.ar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1F93D751-CB94-7579-6BE4-A0F74CC0B9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07006" y="758208"/>
            <a:ext cx="8836606" cy="481963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22960" y="1790409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 DE MENTORÍA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822960" y="2064729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10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CLÍNICAS VETERINARIAS Y PET SHOP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837551" y="4598507"/>
            <a:ext cx="6497104" cy="84388"/>
          </a:xfrm>
          <a:prstGeom prst="rect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9" name="Text 6"/>
          <p:cNvSpPr/>
          <p:nvPr/>
        </p:nvSpPr>
        <p:spPr>
          <a:xfrm>
            <a:off x="822960" y="5015946"/>
            <a:ext cx="754659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Metodología</a:t>
            </a:r>
            <a:r>
              <a:rPr lang="en-US" sz="2400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clínica aplicada a la gestión de clínicas veterinarias y Pet Shop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822960" y="58521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Descripción general del programa</a:t>
            </a:r>
            <a:endParaRPr lang="en-US" dirty="0"/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9C5CF8ED-E8EF-ECB1-CC59-1BBA3480FAE6}"/>
              </a:ext>
            </a:extLst>
          </p:cNvPr>
          <p:cNvSpPr/>
          <p:nvPr/>
        </p:nvSpPr>
        <p:spPr>
          <a:xfrm>
            <a:off x="837551" y="3984935"/>
            <a:ext cx="59474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Diagnóstico</a:t>
            </a:r>
            <a:r>
              <a:rPr lang="en-US" sz="2000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000" i="1" dirty="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tratamiento</a:t>
            </a:r>
            <a:r>
              <a:rPr lang="en-US" sz="2000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y </a:t>
            </a:r>
            <a:r>
              <a:rPr lang="en-US" sz="2000" i="1" dirty="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alta</a:t>
            </a:r>
            <a:r>
              <a:rPr lang="en-US" sz="2000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las </a:t>
            </a:r>
            <a:r>
              <a:rPr lang="en-US" sz="2000" i="1" dirty="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finanzas</a:t>
            </a:r>
            <a:r>
              <a:rPr lang="en-US" sz="2000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 </a:t>
            </a:r>
            <a:r>
              <a:rPr lang="en-US" sz="2000" i="1" dirty="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veterinarias</a:t>
            </a:r>
            <a:r>
              <a:rPr lang="en-US" sz="2000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pet shop. </a:t>
            </a:r>
            <a:endParaRPr lang="en-US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7" name="Imagen 16" descr="DIAGNÓSTICO FINANCIERO - Enrique Núñez Montenegro - Consultor financiero y  asesor de empresas">
            <a:extLst>
              <a:ext uri="{FF2B5EF4-FFF2-40B4-BE49-F238E27FC236}">
                <a16:creationId xmlns:a16="http://schemas.microsoft.com/office/drawing/2014/main" id="{F0400D3F-683E-3E9E-C1A5-FF8736C231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2285" y="155092"/>
            <a:ext cx="6884327" cy="6884327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7B2AAC83-D38D-E574-318A-3EBF5EA0E9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" y="427416"/>
            <a:ext cx="1955251" cy="9407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8132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3" name="Text 1"/>
          <p:cNvSpPr/>
          <p:nvPr/>
        </p:nvSpPr>
        <p:spPr>
          <a:xfrm>
            <a:off x="640080" y="29260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5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SEMANA 5 · FASE II · TRATAMIENTO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94360" y="641169"/>
            <a:ext cx="73045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Tratamiento de Costos I: Costeo de Servicios Veterinarios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0" y="1463040"/>
            <a:ext cx="12191695" cy="18288"/>
          </a:xfrm>
          <a:prstGeom prst="rect">
            <a:avLst/>
          </a:prstGeom>
          <a:solidFill>
            <a:srgbClr val="E3E7E6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6" name="Text 4"/>
          <p:cNvSpPr/>
          <p:nvPr/>
        </p:nvSpPr>
        <p:spPr>
          <a:xfrm>
            <a:off x="640080" y="1627632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b="1" kern="0" spc="10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OBJETIVO: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Construir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el costeo real de al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menos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4 servicios clave: consulta general,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cirugía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estudio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complementario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internación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2267712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004A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VAS A TRABAJAR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40080" y="2665476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9" name="Text 7"/>
          <p:cNvSpPr/>
          <p:nvPr/>
        </p:nvSpPr>
        <p:spPr>
          <a:xfrm>
            <a:off x="841248" y="2596896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“dilema del servicio”: hay que costear tiempo, insumos y estructura, no solo mercadería.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40080" y="3185668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1" name="Text 9"/>
          <p:cNvSpPr/>
          <p:nvPr/>
        </p:nvSpPr>
        <p:spPr>
          <a:xfrm>
            <a:off x="841248" y="3117088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Costo de la hora profesional / hora de quirófano, prorrateando los costos fijos del mes.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40080" y="3705860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3" name="Text 11"/>
          <p:cNvSpPr/>
          <p:nvPr/>
        </p:nvSpPr>
        <p:spPr>
          <a:xfrm>
            <a:off x="841248" y="3637280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Costo Directo de Servicio = insumos directos + tiempo profesional + prorrateo de estructura.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40080" y="4226052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5" name="Text 13"/>
          <p:cNvSpPr/>
          <p:nvPr/>
        </p:nvSpPr>
        <p:spPr>
          <a:xfrm>
            <a:off x="841248" y="4157472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Elaboración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matriz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análisis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conociendo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contribución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marginal y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contribución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ifinal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7391095" y="2267712"/>
            <a:ext cx="4251960" cy="2560320"/>
          </a:xfrm>
          <a:prstGeom prst="roundRect">
            <a:avLst>
              <a:gd name="adj" fmla="val 2857"/>
            </a:avLst>
          </a:prstGeom>
          <a:solidFill>
            <a:srgbClr val="FFF7E4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7" name="Text 15"/>
          <p:cNvSpPr/>
          <p:nvPr/>
        </p:nvSpPr>
        <p:spPr>
          <a:xfrm>
            <a:off x="7525512" y="239572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50" dirty="0">
                <a:solidFill>
                  <a:srgbClr val="004A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RECETA DE GESTIÓN (ENTREGABLE)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7525512" y="2793492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9" name="Text 17"/>
          <p:cNvSpPr/>
          <p:nvPr/>
        </p:nvSpPr>
        <p:spPr>
          <a:xfrm>
            <a:off x="7726680" y="2724912"/>
            <a:ext cx="3547872" cy="591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Plantilla de Costeo de Servicios: consulta general, cirugía tipo, internación y laboratorio.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40080" y="5074920"/>
            <a:ext cx="106344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SÍNTOMA: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“Cobro la consulta ‘porque siempre la cobré así’ y la cirugía ‘a ojo’. No tengo idea de si el precio cubre el costo real.”. “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Cuándo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pienso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costos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servicios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…no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estoy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100% Seguro.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40080" y="5891276"/>
            <a:ext cx="10881360" cy="619252"/>
          </a:xfrm>
          <a:prstGeom prst="roundRect">
            <a:avLst>
              <a:gd name="adj" fmla="val 12903"/>
            </a:avLst>
          </a:prstGeom>
          <a:solidFill>
            <a:srgbClr val="004A6D"/>
          </a:solidFill>
          <a:ln/>
        </p:spPr>
        <p:txBody>
          <a:bodyPr/>
          <a:lstStyle/>
          <a:p>
            <a:endParaRPr lang="es-AR"/>
          </a:p>
        </p:txBody>
      </p:sp>
      <p:pic>
        <p:nvPicPr>
          <p:cNvPr id="22" name="Image 0" descr="/home/claude/pptx_build2/icons/check_gold.png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41248" y="6080760"/>
            <a:ext cx="292608" cy="292608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1280160" y="5924938"/>
            <a:ext cx="9784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FFE3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— INDICADOR DE ÉXITO   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</a:t>
            </a:r>
            <a:r>
              <a:rPr lang="en-US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veterinario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</a:t>
            </a:r>
            <a:r>
              <a:rPr lang="en-US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gerente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conoce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el costo real (no el precio) de sus 3 servicios más frecuentes, discriminado en insumo, tiempo y estructura.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 D.T.A. — DESCRIPCIÓN GENERAL</a:t>
            </a:r>
            <a:endParaRPr lang="en-US" sz="850" dirty="0"/>
          </a:p>
        </p:txBody>
      </p:sp>
      <p:sp>
        <p:nvSpPr>
          <p:cNvPr id="25" name="Text 22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C0D4F87F-074D-BBA0-52C2-32AFC508EB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2998" y="44870"/>
            <a:ext cx="2918697" cy="1591906"/>
          </a:xfrm>
          <a:prstGeom prst="rect">
            <a:avLst/>
          </a:prstGeom>
        </p:spPr>
      </p:pic>
      <p:sp>
        <p:nvSpPr>
          <p:cNvPr id="28" name="Text 17">
            <a:extLst>
              <a:ext uri="{FF2B5EF4-FFF2-40B4-BE49-F238E27FC236}">
                <a16:creationId xmlns:a16="http://schemas.microsoft.com/office/drawing/2014/main" id="{07C7BC06-CD93-F855-B708-DE524BBF574A}"/>
              </a:ext>
            </a:extLst>
          </p:cNvPr>
          <p:cNvSpPr/>
          <p:nvPr/>
        </p:nvSpPr>
        <p:spPr>
          <a:xfrm>
            <a:off x="7726680" y="3371088"/>
            <a:ext cx="3547872" cy="591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Plantilla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análisis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contribución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marginal y final.</a:t>
            </a:r>
            <a:endParaRPr lang="en-US" sz="1400" dirty="0"/>
          </a:p>
        </p:txBody>
      </p:sp>
      <p:sp>
        <p:nvSpPr>
          <p:cNvPr id="32" name="Shape 16">
            <a:extLst>
              <a:ext uri="{FF2B5EF4-FFF2-40B4-BE49-F238E27FC236}">
                <a16:creationId xmlns:a16="http://schemas.microsoft.com/office/drawing/2014/main" id="{DFFA6909-39CF-9888-B809-655911B38DD8}"/>
              </a:ext>
            </a:extLst>
          </p:cNvPr>
          <p:cNvSpPr/>
          <p:nvPr/>
        </p:nvSpPr>
        <p:spPr>
          <a:xfrm>
            <a:off x="7524330" y="3457951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8132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AR" sz="2800"/>
          </a:p>
        </p:txBody>
      </p:sp>
      <p:sp>
        <p:nvSpPr>
          <p:cNvPr id="3" name="Text 1"/>
          <p:cNvSpPr/>
          <p:nvPr/>
        </p:nvSpPr>
        <p:spPr>
          <a:xfrm>
            <a:off x="640080" y="273946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5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SEMANA 6 · FASE II · TRATAMIENTO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94360" y="594921"/>
            <a:ext cx="803645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Tratamiento de Costos II: Costeo de Productos (Farmacia y Pet Shop)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0" y="1463040"/>
            <a:ext cx="12191695" cy="18288"/>
          </a:xfrm>
          <a:prstGeom prst="rect">
            <a:avLst/>
          </a:prstGeom>
          <a:solidFill>
            <a:srgbClr val="E3E7E6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6" name="Text 4"/>
          <p:cNvSpPr/>
          <p:nvPr/>
        </p:nvSpPr>
        <p:spPr>
          <a:xfrm>
            <a:off x="640080" y="1581912"/>
            <a:ext cx="108173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b="1" kern="0" spc="10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OBJETIVO: </a:t>
            </a:r>
            <a:r>
              <a:rPr lang="en-US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Aplicar</a:t>
            </a:r>
            <a:r>
              <a:rPr lang="en-US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una metodología de </a:t>
            </a:r>
            <a:r>
              <a:rPr lang="en-US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costeo</a:t>
            </a:r>
            <a:r>
              <a:rPr lang="en-US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mejoras</a:t>
            </a:r>
            <a:r>
              <a:rPr lang="en-US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margenes</a:t>
            </a:r>
            <a:r>
              <a:rPr lang="en-US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los productos de reventa de Pet Shop y Farmacia.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72084" y="2277509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004A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VAS A TRABAJAR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33222" y="2806337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9" name="Text 7"/>
          <p:cNvSpPr/>
          <p:nvPr/>
        </p:nvSpPr>
        <p:spPr>
          <a:xfrm>
            <a:off x="841248" y="2717800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“dilema del producto”: al costo de compra se suman flete, mermas y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financieros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impositivos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33222" y="3429000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1" name="Text 9"/>
          <p:cNvSpPr/>
          <p:nvPr/>
        </p:nvSpPr>
        <p:spPr>
          <a:xfrm>
            <a:off x="841248" y="3322588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Margen de Contribución vs. Markup: usarlos mal genera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irrisorios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conocerlos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calcularlos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es las clave.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31029" y="3981704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3" name="Text 11"/>
          <p:cNvSpPr/>
          <p:nvPr/>
        </p:nvSpPr>
        <p:spPr>
          <a:xfrm>
            <a:off x="841248" y="3907536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“subsidio cruzado”: cómo detectar si el Pet Shop financia a la Clínica, o al revés.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33222" y="4354068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5" name="Text 13"/>
          <p:cNvSpPr/>
          <p:nvPr/>
        </p:nvSpPr>
        <p:spPr>
          <a:xfrm>
            <a:off x="841248" y="4285197"/>
            <a:ext cx="6181344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Categorización ABC de productos, para priorizar dónde poner la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atención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commercial,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estableciendo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regla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Paretto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identificar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motorizan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comercialmente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la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veterinaria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Pet Shop.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282512" y="2137675"/>
            <a:ext cx="4251960" cy="2560320"/>
          </a:xfrm>
          <a:prstGeom prst="roundRect">
            <a:avLst>
              <a:gd name="adj" fmla="val 2857"/>
            </a:avLst>
          </a:prstGeom>
          <a:solidFill>
            <a:srgbClr val="FFF7E4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7" name="Text 15"/>
          <p:cNvSpPr/>
          <p:nvPr/>
        </p:nvSpPr>
        <p:spPr>
          <a:xfrm>
            <a:off x="7525512" y="239572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50" dirty="0">
                <a:solidFill>
                  <a:srgbClr val="004A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RECETA DE GESTIÓN (ENTREGABLE)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7525512" y="2793492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9" name="Text 17"/>
          <p:cNvSpPr/>
          <p:nvPr/>
        </p:nvSpPr>
        <p:spPr>
          <a:xfrm>
            <a:off x="7726680" y="2724912"/>
            <a:ext cx="3547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Costeo y Margen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mayor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venta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Paretto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).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7525512" y="3279140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21" name="Text 19"/>
          <p:cNvSpPr/>
          <p:nvPr/>
        </p:nvSpPr>
        <p:spPr>
          <a:xfrm>
            <a:off x="7726680" y="3210560"/>
            <a:ext cx="3547872" cy="233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Clasificación ABC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según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participación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las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ventas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..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7525512" y="3817366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23" name="Text 21"/>
          <p:cNvSpPr/>
          <p:nvPr/>
        </p:nvSpPr>
        <p:spPr>
          <a:xfrm>
            <a:off x="7717536" y="3751340"/>
            <a:ext cx="3547872" cy="412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Matriz de contribución marginal de productos y servicios.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7518996" y="4382745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25" name="Text 23"/>
          <p:cNvSpPr/>
          <p:nvPr/>
        </p:nvSpPr>
        <p:spPr>
          <a:xfrm>
            <a:off x="7717536" y="4292857"/>
            <a:ext cx="3666744" cy="412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Simulador (calculadora) de ofertas y promociones.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717120" y="5146911"/>
            <a:ext cx="108173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SÍNTOMA:</a:t>
            </a:r>
            <a:r>
              <a:rPr lang="en-US" sz="1400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“En la farmacia y el Pet Shop pongo el precio ‘multiplicando por dos’, pero nunca hice la cuenta real de cuánto me deja cada bolsa.”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640080" y="5857240"/>
            <a:ext cx="10881360" cy="653288"/>
          </a:xfrm>
          <a:prstGeom prst="roundRect">
            <a:avLst>
              <a:gd name="adj" fmla="val 12903"/>
            </a:avLst>
          </a:prstGeom>
          <a:solidFill>
            <a:srgbClr val="004A6D"/>
          </a:solidFill>
          <a:ln/>
        </p:spPr>
        <p:txBody>
          <a:bodyPr/>
          <a:lstStyle/>
          <a:p>
            <a:endParaRPr lang="es-AR"/>
          </a:p>
        </p:txBody>
      </p:sp>
      <p:pic>
        <p:nvPicPr>
          <p:cNvPr id="28" name="Image 0" descr="/home/claude/pptx_build2/icons/check_gold.png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41248" y="6034105"/>
            <a:ext cx="292608" cy="292608"/>
          </a:xfrm>
          <a:prstGeom prst="rect">
            <a:avLst/>
          </a:prstGeom>
        </p:spPr>
      </p:pic>
      <p:sp>
        <p:nvSpPr>
          <p:cNvPr id="29" name="Text 26"/>
          <p:cNvSpPr/>
          <p:nvPr/>
        </p:nvSpPr>
        <p:spPr>
          <a:xfrm>
            <a:off x="1280160" y="5915607"/>
            <a:ext cx="10104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FFE3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— INDICADOR DE ÉXITO   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veterinario </a:t>
            </a:r>
            <a:r>
              <a:rPr lang="en-US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sus </a:t>
            </a:r>
            <a:r>
              <a:rPr lang="en-US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productos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estrella y la </a:t>
            </a:r>
            <a:r>
              <a:rPr lang="en-US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estructura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costos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impactan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directamente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conociendo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sus </a:t>
            </a:r>
            <a:r>
              <a:rPr lang="en-US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margenes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(de </a:t>
            </a:r>
            <a:r>
              <a:rPr lang="en-US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contribución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finales)</a:t>
            </a:r>
            <a:endParaRPr lang="en-US" sz="1600" dirty="0"/>
          </a:p>
        </p:txBody>
      </p:sp>
      <p:sp>
        <p:nvSpPr>
          <p:cNvPr id="30" name="Text 27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 D.T.A. — DESCRIPCIÓN GENERAL</a:t>
            </a:r>
            <a:endParaRPr lang="en-US" sz="850" dirty="0"/>
          </a:p>
        </p:txBody>
      </p:sp>
      <p:sp>
        <p:nvSpPr>
          <p:cNvPr id="31" name="Text 28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3FE0864A-9264-404F-8ED2-EE4B568859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2998" y="44870"/>
            <a:ext cx="2918697" cy="159190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8132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3" name="Text 1"/>
          <p:cNvSpPr/>
          <p:nvPr/>
        </p:nvSpPr>
        <p:spPr>
          <a:xfrm>
            <a:off x="640080" y="253289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5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SEMANA 7 · FASE II · TRATAMIENTO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94360" y="614680"/>
            <a:ext cx="7557419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Terapia de Precios: la Consulta de Fijación de Tarifas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0" y="1463040"/>
            <a:ext cx="12191695" cy="18288"/>
          </a:xfrm>
          <a:prstGeom prst="rect">
            <a:avLst/>
          </a:prstGeom>
          <a:solidFill>
            <a:srgbClr val="E3E7E6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6" name="Text 4"/>
          <p:cNvSpPr/>
          <p:nvPr/>
        </p:nvSpPr>
        <p:spPr>
          <a:xfrm>
            <a:off x="640080" y="1608970"/>
            <a:ext cx="1093896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b="1" kern="0" spc="10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</a:t>
            </a:r>
            <a:r>
              <a:rPr lang="en-US" sz="1400" b="1" kern="0" spc="10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Definir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una lista de precios integral, basada en costos reales, margen objetivo y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posicionamiento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competitive,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así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también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contar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herramienta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calcular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las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promociones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2267712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004A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VAS A TRABAJAR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40080" y="2665476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9" name="Text 7"/>
          <p:cNvSpPr/>
          <p:nvPr/>
        </p:nvSpPr>
        <p:spPr>
          <a:xfrm>
            <a:off x="841248" y="2596896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métodos de fijación de precios: costo + margen, valor percibido y competencia — combinados, nunca uno solo.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" y="3268472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1" name="Text 9"/>
          <p:cNvSpPr/>
          <p:nvPr/>
        </p:nvSpPr>
        <p:spPr>
          <a:xfrm>
            <a:off x="841248" y="3185668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Margen objetivo por línea de negocio: no es el mismo en Farmacia que en Cirugía o Pet Shop.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70560" y="3835400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3" name="Text 11"/>
          <p:cNvSpPr/>
          <p:nvPr/>
        </p:nvSpPr>
        <p:spPr>
          <a:xfrm>
            <a:off x="841248" y="3738880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comunicar un aumento de precios sin perder la confianza del cliente.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4226052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5" name="Text 13"/>
          <p:cNvSpPr/>
          <p:nvPr/>
        </p:nvSpPr>
        <p:spPr>
          <a:xfrm>
            <a:off x="865178" y="4185158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Descuentos responsables y precios diferenciales por urgencia u horario.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269480" y="2240280"/>
            <a:ext cx="4251960" cy="2560320"/>
          </a:xfrm>
          <a:prstGeom prst="roundRect">
            <a:avLst>
              <a:gd name="adj" fmla="val 2857"/>
            </a:avLst>
          </a:prstGeom>
          <a:solidFill>
            <a:srgbClr val="FFF7E4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7" name="Text 15"/>
          <p:cNvSpPr/>
          <p:nvPr/>
        </p:nvSpPr>
        <p:spPr>
          <a:xfrm>
            <a:off x="7525512" y="239572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50" dirty="0">
                <a:solidFill>
                  <a:srgbClr val="004A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RECETA DE GESTIÓN (ENTREGABLE)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7525512" y="2793492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9" name="Text 17"/>
          <p:cNvSpPr/>
          <p:nvPr/>
        </p:nvSpPr>
        <p:spPr>
          <a:xfrm>
            <a:off x="7726680" y="2724912"/>
            <a:ext cx="3547872" cy="412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Lista Maestra de Precios, que cruza el costo real con el margen objetivo.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7534656" y="3382616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21" name="Text 19"/>
          <p:cNvSpPr/>
          <p:nvPr/>
        </p:nvSpPr>
        <p:spPr>
          <a:xfrm>
            <a:off x="7726680" y="3257296"/>
            <a:ext cx="3547872" cy="412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Protocolo escrito de actualización periódica de precios.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7525512" y="3897811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23" name="Text 21"/>
          <p:cNvSpPr/>
          <p:nvPr/>
        </p:nvSpPr>
        <p:spPr>
          <a:xfrm>
            <a:off x="7726680" y="3796792"/>
            <a:ext cx="3547872" cy="233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Matriz para calcular Mark Up y Margen.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70560" y="4855972"/>
            <a:ext cx="106801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SÍNTOMA</a:t>
            </a:r>
            <a:r>
              <a:rPr lang="en-US" sz="1400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“Tengo terror de subir los precios. Siento que si cobro lo que corresponde, pierdo clientes frente a la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competencia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.”. “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Cuándo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armo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promociones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lo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hago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ojo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no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tengo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cuenta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todos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otros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costos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vimos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”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640080" y="5811520"/>
            <a:ext cx="10881360" cy="699008"/>
          </a:xfrm>
          <a:prstGeom prst="roundRect">
            <a:avLst>
              <a:gd name="adj" fmla="val 12903"/>
            </a:avLst>
          </a:prstGeom>
          <a:solidFill>
            <a:srgbClr val="004A6D"/>
          </a:solidFill>
          <a:ln/>
        </p:spPr>
        <p:txBody>
          <a:bodyPr/>
          <a:lstStyle/>
          <a:p>
            <a:endParaRPr lang="es-AR"/>
          </a:p>
        </p:txBody>
      </p:sp>
      <p:pic>
        <p:nvPicPr>
          <p:cNvPr id="26" name="Image 0" descr="/home/claude/pptx_build2/icons/check_gold.png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5178" y="5993892"/>
            <a:ext cx="292608" cy="292608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1280160" y="5837860"/>
            <a:ext cx="10104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FFE3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— INDICADOR DE ÉXITO   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veterinario tiene una lista de precios 100% actualizada y fundamentada en costos reales, con revisión mensual fija.</a:t>
            </a:r>
            <a:endParaRPr lang="en-US" sz="1400" dirty="0"/>
          </a:p>
        </p:txBody>
      </p:sp>
      <p:sp>
        <p:nvSpPr>
          <p:cNvPr id="28" name="Text 25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 D.T.A. — DESCRIPCIÓN GENERAL</a:t>
            </a:r>
            <a:endParaRPr lang="en-US" sz="850" dirty="0"/>
          </a:p>
        </p:txBody>
      </p:sp>
      <p:sp>
        <p:nvSpPr>
          <p:cNvPr id="29" name="Text 26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3ACBE72D-9307-6D71-2D61-5BEF9240B9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2998" y="44870"/>
            <a:ext cx="2918697" cy="1591906"/>
          </a:xfrm>
          <a:prstGeom prst="rect">
            <a:avLst/>
          </a:prstGeom>
        </p:spPr>
      </p:pic>
      <p:sp>
        <p:nvSpPr>
          <p:cNvPr id="32" name="Text 21">
            <a:extLst>
              <a:ext uri="{FF2B5EF4-FFF2-40B4-BE49-F238E27FC236}">
                <a16:creationId xmlns:a16="http://schemas.microsoft.com/office/drawing/2014/main" id="{93B94456-58C0-C664-C442-86944401B6A3}"/>
              </a:ext>
            </a:extLst>
          </p:cNvPr>
          <p:cNvSpPr/>
          <p:nvPr/>
        </p:nvSpPr>
        <p:spPr>
          <a:xfrm>
            <a:off x="7726680" y="4153678"/>
            <a:ext cx="3547872" cy="233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Matriz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calculadora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determiner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promociones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procios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venta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34" name="Shape 20">
            <a:extLst>
              <a:ext uri="{FF2B5EF4-FFF2-40B4-BE49-F238E27FC236}">
                <a16:creationId xmlns:a16="http://schemas.microsoft.com/office/drawing/2014/main" id="{F6633F30-F817-8EB9-01B3-F078BEE88ED2}"/>
              </a:ext>
            </a:extLst>
          </p:cNvPr>
          <p:cNvSpPr/>
          <p:nvPr/>
        </p:nvSpPr>
        <p:spPr>
          <a:xfrm>
            <a:off x="7534656" y="4282336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4838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3" name="Text 1"/>
          <p:cNvSpPr/>
          <p:nvPr/>
        </p:nvSpPr>
        <p:spPr>
          <a:xfrm>
            <a:off x="640080" y="245784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5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SEMANA 8 · FASE II · TRATAMIENTO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11155" y="613415"/>
            <a:ext cx="869893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Control de Signos Vitales: </a:t>
            </a:r>
            <a:r>
              <a:rPr lang="en-US" sz="2800" b="1" dirty="0" err="1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Análisis</a:t>
            </a:r>
            <a:r>
              <a:rPr lang="en-US" sz="28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2800" b="1" dirty="0" err="1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económico</a:t>
            </a:r>
            <a:r>
              <a:rPr lang="en-US" sz="28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2800" b="1" dirty="0" err="1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márgenes</a:t>
            </a:r>
            <a:r>
              <a:rPr lang="en-US" sz="28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2800" b="1" dirty="0" err="1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por</a:t>
            </a:r>
            <a:r>
              <a:rPr lang="en-US" sz="28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2800" b="1" dirty="0" err="1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línea</a:t>
            </a:r>
            <a:r>
              <a:rPr lang="en-US" sz="28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de </a:t>
            </a:r>
            <a:r>
              <a:rPr lang="en-US" sz="2800" b="1" dirty="0" err="1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negocio</a:t>
            </a:r>
            <a:r>
              <a:rPr lang="en-US" sz="28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.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305" y="1564806"/>
            <a:ext cx="12191695" cy="18288"/>
          </a:xfrm>
          <a:prstGeom prst="rect">
            <a:avLst/>
          </a:prstGeom>
          <a:solidFill>
            <a:srgbClr val="E3E7E6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6" name="Text 4"/>
          <p:cNvSpPr/>
          <p:nvPr/>
        </p:nvSpPr>
        <p:spPr>
          <a:xfrm>
            <a:off x="640079" y="1636776"/>
            <a:ext cx="110029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b="1" kern="0" spc="10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   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Construir el primer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tablero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rentabilidad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por línea de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negocio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darle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seguimiento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sacar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conclusiones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accionables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Realizar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un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estado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enconómico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conocer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utilidad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negocio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global.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9224" y="2330136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004A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VAS A TRABAJAR: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40080" y="2745828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9" name="Text 7"/>
          <p:cNvSpPr/>
          <p:nvPr/>
        </p:nvSpPr>
        <p:spPr>
          <a:xfrm>
            <a:off x="841248" y="2653030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Segmentar la facturación por línea: Consultas, Cirugías, Farmacia, Pet Shop,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Internación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conociendo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contribución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línea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9224" y="3288450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1" name="Text 9"/>
          <p:cNvSpPr/>
          <p:nvPr/>
        </p:nvSpPr>
        <p:spPr>
          <a:xfrm>
            <a:off x="841248" y="3184403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diseñar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el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estado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económico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determinar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rentabilidad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global del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negocio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9224" y="3781044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3" name="Text 11"/>
          <p:cNvSpPr/>
          <p:nvPr/>
        </p:nvSpPr>
        <p:spPr>
          <a:xfrm>
            <a:off x="830797" y="3708004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Identificar qué línea sostiene al negocio y cuál “vive” gracias a las otras.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9224" y="4019679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5" name="Text 13"/>
          <p:cNvSpPr/>
          <p:nvPr/>
        </p:nvSpPr>
        <p:spPr>
          <a:xfrm>
            <a:off x="827439" y="3936977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Pensar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juntos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acciones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correctivas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temenos para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aumentar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las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ventas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márgenes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servicios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269480" y="2326325"/>
            <a:ext cx="4251960" cy="2252091"/>
          </a:xfrm>
          <a:prstGeom prst="roundRect">
            <a:avLst>
              <a:gd name="adj" fmla="val 2857"/>
            </a:avLst>
          </a:prstGeom>
          <a:solidFill>
            <a:srgbClr val="FFF7E4"/>
          </a:solidFill>
          <a:ln/>
        </p:spPr>
        <p:txBody>
          <a:bodyPr/>
          <a:lstStyle/>
          <a:p>
            <a:endParaRPr lang="es-AR" dirty="0"/>
          </a:p>
        </p:txBody>
      </p:sp>
      <p:sp>
        <p:nvSpPr>
          <p:cNvPr id="17" name="Text 15"/>
          <p:cNvSpPr/>
          <p:nvPr/>
        </p:nvSpPr>
        <p:spPr>
          <a:xfrm>
            <a:off x="7525512" y="239572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50" dirty="0">
                <a:solidFill>
                  <a:srgbClr val="004A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RECETA DE GESTIÓN (ENTREGABLE)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7470648" y="2877617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9" name="Text 17"/>
          <p:cNvSpPr/>
          <p:nvPr/>
        </p:nvSpPr>
        <p:spPr>
          <a:xfrm>
            <a:off x="7726680" y="2754127"/>
            <a:ext cx="3547872" cy="412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Tablero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seguimiento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rentabilidad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económica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negocio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7499293" y="3429000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21" name="Text 19"/>
          <p:cNvSpPr/>
          <p:nvPr/>
        </p:nvSpPr>
        <p:spPr>
          <a:xfrm>
            <a:off x="7726680" y="3330054"/>
            <a:ext cx="3547872" cy="233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mensual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rentabilidad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línea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servicios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..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7493508" y="4035795"/>
            <a:ext cx="64008" cy="6400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23" name="Text 21"/>
          <p:cNvSpPr/>
          <p:nvPr/>
        </p:nvSpPr>
        <p:spPr>
          <a:xfrm>
            <a:off x="7726680" y="3951627"/>
            <a:ext cx="3547872" cy="412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Análisis del punto de equilibrio por rubro del negocio.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40079" y="4687979"/>
            <a:ext cx="10881361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SÍNTOMA:</a:t>
            </a:r>
            <a:r>
              <a:rPr lang="en-US" sz="1600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“No sé si gano más plata con la clínica o con el Pet Shop. Trabajo muchísimo pero no sé en qué parte me estoy desgastando sin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retorno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.”.”Me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queda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dinero al final del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pero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 se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es rentable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todo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esfuerzo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hago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el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”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40080" y="5839869"/>
            <a:ext cx="10881360" cy="670659"/>
          </a:xfrm>
          <a:prstGeom prst="roundRect">
            <a:avLst>
              <a:gd name="adj" fmla="val 12903"/>
            </a:avLst>
          </a:prstGeom>
          <a:solidFill>
            <a:srgbClr val="004A6D"/>
          </a:solidFill>
          <a:ln/>
        </p:spPr>
        <p:txBody>
          <a:bodyPr/>
          <a:lstStyle/>
          <a:p>
            <a:endParaRPr lang="es-AR"/>
          </a:p>
        </p:txBody>
      </p:sp>
      <p:pic>
        <p:nvPicPr>
          <p:cNvPr id="26" name="Image 0" descr="/home/claude/pptx_build2/icons/check_gold.png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41248" y="6043769"/>
            <a:ext cx="292608" cy="292608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1280160" y="5886889"/>
            <a:ext cx="10104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FFE3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— INDICADOR DE ÉXITO   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veterinario sabe cuál es su línea más rentable y cuál menos, y toma una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decisión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concreta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Determinar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rentabilidad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negocio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endParaRPr lang="en-US" sz="1400" dirty="0"/>
          </a:p>
        </p:txBody>
      </p:sp>
      <p:sp>
        <p:nvSpPr>
          <p:cNvPr id="28" name="Text 25"/>
          <p:cNvSpPr/>
          <p:nvPr/>
        </p:nvSpPr>
        <p:spPr>
          <a:xfrm>
            <a:off x="681228" y="6536057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 D.T.A. — DESCRIPCIÓN GENERAL</a:t>
            </a:r>
            <a:endParaRPr lang="en-US" sz="850" dirty="0"/>
          </a:p>
        </p:txBody>
      </p:sp>
      <p:sp>
        <p:nvSpPr>
          <p:cNvPr id="29" name="Text 26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5BD72A86-D8D1-83C0-1266-5EB11A16BE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2998" y="44870"/>
            <a:ext cx="2918697" cy="159190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4A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777240" y="2602774"/>
            <a:ext cx="1371600" cy="1371600"/>
          </a:xfrm>
          <a:prstGeom prst="ellipse">
            <a:avLst/>
          </a:prstGeom>
          <a:solidFill>
            <a:srgbClr val="00B050"/>
          </a:solidFill>
          <a:ln/>
        </p:spPr>
        <p:txBody>
          <a:bodyPr/>
          <a:lstStyle/>
          <a:p>
            <a:endParaRPr lang="es-AR" dirty="0"/>
          </a:p>
        </p:txBody>
      </p:sp>
      <p:sp>
        <p:nvSpPr>
          <p:cNvPr id="5" name="Text 2"/>
          <p:cNvSpPr/>
          <p:nvPr/>
        </p:nvSpPr>
        <p:spPr>
          <a:xfrm>
            <a:off x="2423160" y="239572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008E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III · Semanas 9–12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2377440" y="2724912"/>
            <a:ext cx="896112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Alta y </a:t>
            </a:r>
            <a:r>
              <a:rPr lang="en-US" sz="48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prevención</a:t>
            </a: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.</a:t>
            </a:r>
            <a:endParaRPr lang="en-US" sz="4800" dirty="0"/>
          </a:p>
        </p:txBody>
      </p:sp>
      <p:sp>
        <p:nvSpPr>
          <p:cNvPr id="7" name="Text 4"/>
          <p:cNvSpPr/>
          <p:nvPr/>
        </p:nvSpPr>
        <p:spPr>
          <a:xfrm>
            <a:off x="2423160" y="3574838"/>
            <a:ext cx="7681893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CFE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Planificación del cash flow </a:t>
            </a:r>
            <a:r>
              <a:rPr lang="en-US" i="1" dirty="0" err="1">
                <a:solidFill>
                  <a:srgbClr val="CFE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proyectado</a:t>
            </a:r>
            <a:r>
              <a:rPr lang="en-US" i="1" dirty="0">
                <a:solidFill>
                  <a:srgbClr val="CFE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i="1" dirty="0" err="1">
                <a:solidFill>
                  <a:srgbClr val="CFE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análisis</a:t>
            </a:r>
            <a:r>
              <a:rPr lang="en-US" i="1" dirty="0">
                <a:solidFill>
                  <a:srgbClr val="CFE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solidFill>
                  <a:srgbClr val="CFE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económico</a:t>
            </a:r>
            <a:r>
              <a:rPr lang="en-US" i="1" dirty="0">
                <a:solidFill>
                  <a:srgbClr val="CFE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automatización de circuitos administrativos.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8FB4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 D.T.A. — DESCRIPCIÓN GENERAL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B4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  <p:pic>
        <p:nvPicPr>
          <p:cNvPr id="11" name="Gráfico 10" descr="Marca de escudo con relleno sólido">
            <a:extLst>
              <a:ext uri="{FF2B5EF4-FFF2-40B4-BE49-F238E27FC236}">
                <a16:creationId xmlns:a16="http://schemas.microsoft.com/office/drawing/2014/main" id="{23887F21-9DB7-20A3-C5EB-3C81A1E14D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0120" y="2831374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5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8132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3" name="Text 1"/>
          <p:cNvSpPr/>
          <p:nvPr/>
        </p:nvSpPr>
        <p:spPr>
          <a:xfrm>
            <a:off x="640080" y="29260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50" dirty="0">
                <a:solidFill>
                  <a:srgbClr val="008E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SEMANA 9 · FASE III · PREVENCIÓN Y ALTA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94360" y="585590"/>
            <a:ext cx="872822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Chequeo Preventivo: Cashflow Proyectado a 6 Meses + Estado de </a:t>
            </a:r>
            <a:r>
              <a:rPr lang="en-US" sz="2800" b="1" dirty="0" err="1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Resultados</a:t>
            </a:r>
            <a:r>
              <a:rPr lang="en-US" sz="28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Económico.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0" y="1463040"/>
            <a:ext cx="12191695" cy="18288"/>
          </a:xfrm>
          <a:prstGeom prst="rect">
            <a:avLst/>
          </a:prstGeom>
          <a:solidFill>
            <a:srgbClr val="E3E7E6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6" name="Text 4"/>
          <p:cNvSpPr/>
          <p:nvPr/>
        </p:nvSpPr>
        <p:spPr>
          <a:xfrm>
            <a:off x="649224" y="1515254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b="1" kern="0" spc="100" dirty="0">
                <a:solidFill>
                  <a:srgbClr val="008E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OBJETIVO: </a:t>
            </a:r>
            <a:r>
              <a:rPr lang="en-US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onstruir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una proyección de flujo de caja a 6 meses que permita anticipar baches de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liquidez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Contar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 un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estado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económico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aplicarlo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2224853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004A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VAS A TRABAJAR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66150" y="2653709"/>
            <a:ext cx="64008" cy="64008"/>
          </a:xfrm>
          <a:prstGeom prst="ellipse">
            <a:avLst/>
          </a:prstGeom>
          <a:solidFill>
            <a:srgbClr val="008E8A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9" name="Text 7"/>
          <p:cNvSpPr/>
          <p:nvPr/>
        </p:nvSpPr>
        <p:spPr>
          <a:xfrm>
            <a:off x="858174" y="2521114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Rentabilidad (lo que se gana en el papel) vs. liquidez/cashflow (la plata disponible para pagar).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25002" y="3221880"/>
            <a:ext cx="64008" cy="64008"/>
          </a:xfrm>
          <a:prstGeom prst="ellipse">
            <a:avLst/>
          </a:prstGeom>
          <a:solidFill>
            <a:srgbClr val="008E8A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1" name="Text 9"/>
          <p:cNvSpPr/>
          <p:nvPr/>
        </p:nvSpPr>
        <p:spPr>
          <a:xfrm>
            <a:off x="841248" y="3117088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Estructura: ingresos proyectados menos egresos proyectados = saldo proyectado mes a mes.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17220" y="3874516"/>
            <a:ext cx="64008" cy="64008"/>
          </a:xfrm>
          <a:prstGeom prst="ellipse">
            <a:avLst/>
          </a:prstGeom>
          <a:solidFill>
            <a:srgbClr val="008E8A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3" name="Text 11"/>
          <p:cNvSpPr/>
          <p:nvPr/>
        </p:nvSpPr>
        <p:spPr>
          <a:xfrm>
            <a:off x="841248" y="3718014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Eventos previsibles de alto impacto: aguinaldo, vacaciones del personal, compras estacionales de stock.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18095" y="4459732"/>
            <a:ext cx="64008" cy="64008"/>
          </a:xfrm>
          <a:prstGeom prst="ellipse">
            <a:avLst/>
          </a:prstGeom>
          <a:solidFill>
            <a:srgbClr val="008E8A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5" name="Text 13"/>
          <p:cNvSpPr/>
          <p:nvPr/>
        </p:nvSpPr>
        <p:spPr>
          <a:xfrm>
            <a:off x="841248" y="4318940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Colchón de liquidez: cuántos meses de costos fijos conviene tener guardados como resguardo.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7269480" y="2240280"/>
            <a:ext cx="4251960" cy="2560320"/>
          </a:xfrm>
          <a:prstGeom prst="roundRect">
            <a:avLst>
              <a:gd name="adj" fmla="val 2857"/>
            </a:avLst>
          </a:prstGeom>
          <a:solidFill>
            <a:srgbClr val="E3F1EF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7" name="Text 15"/>
          <p:cNvSpPr/>
          <p:nvPr/>
        </p:nvSpPr>
        <p:spPr>
          <a:xfrm>
            <a:off x="7525512" y="239572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kern="0" spc="50" dirty="0">
                <a:solidFill>
                  <a:srgbClr val="004A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RECETA DE GESTIÓN (ENTREGABLE)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7525512" y="2793492"/>
            <a:ext cx="64008" cy="64008"/>
          </a:xfrm>
          <a:prstGeom prst="ellipse">
            <a:avLst/>
          </a:prstGeom>
          <a:solidFill>
            <a:srgbClr val="008E8A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9" name="Text 17"/>
          <p:cNvSpPr/>
          <p:nvPr/>
        </p:nvSpPr>
        <p:spPr>
          <a:xfrm>
            <a:off x="7726680" y="2724912"/>
            <a:ext cx="3547872" cy="412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Plantilla de Cashflow Proyectado a 6 Meses, con los eventos previsibles cargados.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40080" y="507492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SÍNTOMA</a:t>
            </a:r>
            <a:r>
              <a:rPr lang="en-US" sz="1600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“Vivo mes a mes apagando incendios. No sé si en 3 meses voy a poder afrontar el aguinaldo o la compra de stock de temporada.”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40080" y="5943600"/>
            <a:ext cx="10881360" cy="566928"/>
          </a:xfrm>
          <a:prstGeom prst="roundRect">
            <a:avLst>
              <a:gd name="adj" fmla="val 12903"/>
            </a:avLst>
          </a:prstGeom>
          <a:solidFill>
            <a:srgbClr val="004A6D"/>
          </a:solidFill>
          <a:ln/>
        </p:spPr>
        <p:txBody>
          <a:bodyPr/>
          <a:lstStyle/>
          <a:p>
            <a:endParaRPr lang="es-AR"/>
          </a:p>
        </p:txBody>
      </p:sp>
      <p:pic>
        <p:nvPicPr>
          <p:cNvPr id="22" name="Image 0" descr="/home/claude/pptx_build2/icons/check_gold.png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41248" y="6080760"/>
            <a:ext cx="292608" cy="292608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1280160" y="5943600"/>
            <a:ext cx="10104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FFE3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— INDICADOR DE ÉXITO   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veterinario identifica con 60 días de anticipación en qué mes podría tener un bache de caja, y define cómo cubrirlo.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 D.T.A. — DESCRIPCIÓN GENERAL</a:t>
            </a:r>
            <a:endParaRPr lang="en-US" sz="850" dirty="0"/>
          </a:p>
        </p:txBody>
      </p:sp>
      <p:sp>
        <p:nvSpPr>
          <p:cNvPr id="25" name="Text 22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69829809-6F32-0B50-5293-898F14DC96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588" y="-27628"/>
            <a:ext cx="2982349" cy="1626623"/>
          </a:xfrm>
          <a:prstGeom prst="rect">
            <a:avLst/>
          </a:prstGeom>
        </p:spPr>
      </p:pic>
      <p:sp>
        <p:nvSpPr>
          <p:cNvPr id="28" name="Text 17">
            <a:extLst>
              <a:ext uri="{FF2B5EF4-FFF2-40B4-BE49-F238E27FC236}">
                <a16:creationId xmlns:a16="http://schemas.microsoft.com/office/drawing/2014/main" id="{65025E07-410C-901D-3975-A724DE51E4D4}"/>
              </a:ext>
            </a:extLst>
          </p:cNvPr>
          <p:cNvSpPr/>
          <p:nvPr/>
        </p:nvSpPr>
        <p:spPr>
          <a:xfrm>
            <a:off x="7726680" y="3322828"/>
            <a:ext cx="3547872" cy="412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Plantilla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estado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económico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determinar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rentabilidad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negoioc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poder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implementarla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herramienta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endParaRPr lang="en-US" sz="1400" dirty="0"/>
          </a:p>
        </p:txBody>
      </p:sp>
      <p:sp>
        <p:nvSpPr>
          <p:cNvPr id="30" name="Shape 16">
            <a:extLst>
              <a:ext uri="{FF2B5EF4-FFF2-40B4-BE49-F238E27FC236}">
                <a16:creationId xmlns:a16="http://schemas.microsoft.com/office/drawing/2014/main" id="{A62A8723-D37A-012A-1F35-050FDA9B5BD4}"/>
              </a:ext>
            </a:extLst>
          </p:cNvPr>
          <p:cNvSpPr/>
          <p:nvPr/>
        </p:nvSpPr>
        <p:spPr>
          <a:xfrm>
            <a:off x="7517705" y="3403267"/>
            <a:ext cx="64008" cy="64008"/>
          </a:xfrm>
          <a:prstGeom prst="ellipse">
            <a:avLst/>
          </a:prstGeom>
          <a:solidFill>
            <a:srgbClr val="008E8A"/>
          </a:solidFill>
          <a:ln/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5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0622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3" name="Text 1"/>
          <p:cNvSpPr/>
          <p:nvPr/>
        </p:nvSpPr>
        <p:spPr>
          <a:xfrm>
            <a:off x="640080" y="29260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50" dirty="0">
                <a:solidFill>
                  <a:srgbClr val="008E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SEMANA 10 · FASE III · PREVENCIÓN Y ALTA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94360" y="662940"/>
            <a:ext cx="790761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Terapia Administrativa: Automatización de Circuitos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0" y="1531366"/>
            <a:ext cx="12191695" cy="18288"/>
          </a:xfrm>
          <a:prstGeom prst="rect">
            <a:avLst/>
          </a:prstGeom>
          <a:solidFill>
            <a:srgbClr val="E3E7E6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6" name="Text 4"/>
          <p:cNvSpPr/>
          <p:nvPr/>
        </p:nvSpPr>
        <p:spPr>
          <a:xfrm>
            <a:off x="640080" y="1743964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b="1" kern="0" spc="100" dirty="0">
                <a:solidFill>
                  <a:srgbClr val="008E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</a:t>
            </a:r>
            <a:r>
              <a:rPr lang="en-US" sz="1400" b="1" kern="0" spc="100" dirty="0">
                <a:solidFill>
                  <a:srgbClr val="008E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Diseñar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documentar los circuitos administrativos clave para que funcionen sin la presencia constante del dueño.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2267712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004A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VAS A TRABAJAR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40080" y="2665476"/>
            <a:ext cx="64008" cy="64008"/>
          </a:xfrm>
          <a:prstGeom prst="ellipse">
            <a:avLst/>
          </a:prstGeom>
          <a:solidFill>
            <a:srgbClr val="008E8A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9" name="Text 7"/>
          <p:cNvSpPr/>
          <p:nvPr/>
        </p:nvSpPr>
        <p:spPr>
          <a:xfrm>
            <a:off x="841248" y="2596896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Circuito de Compras: quién detecta la reposición, quién autoriza y quién controla contra factura.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" y="3227832"/>
            <a:ext cx="64008" cy="64008"/>
          </a:xfrm>
          <a:prstGeom prst="ellipse">
            <a:avLst/>
          </a:prstGeom>
          <a:solidFill>
            <a:srgbClr val="008E8A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1" name="Text 9"/>
          <p:cNvSpPr/>
          <p:nvPr/>
        </p:nvSpPr>
        <p:spPr>
          <a:xfrm>
            <a:off x="841248" y="3157220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Circuito de Caja y Cobranza: apertura, registro, cierre y conciliación diaria con doble control.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41248" y="3728720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Circuito de Facturación: qué se factura, cuándo y cómo se concilia contra lo cobrado.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06552" y="4338828"/>
            <a:ext cx="64008" cy="64008"/>
          </a:xfrm>
          <a:prstGeom prst="ellipse">
            <a:avLst/>
          </a:prstGeom>
          <a:solidFill>
            <a:srgbClr val="008E8A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5" name="Text 13"/>
          <p:cNvSpPr/>
          <p:nvPr/>
        </p:nvSpPr>
        <p:spPr>
          <a:xfrm>
            <a:off x="841248" y="4248912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Delegación con control: reportes semanales cortos, sin necesidad de supervisión permanente.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269480" y="2240280"/>
            <a:ext cx="4251960" cy="2560320"/>
          </a:xfrm>
          <a:prstGeom prst="roundRect">
            <a:avLst>
              <a:gd name="adj" fmla="val 2857"/>
            </a:avLst>
          </a:prstGeom>
          <a:solidFill>
            <a:srgbClr val="E3F1EF"/>
          </a:solidFill>
          <a:ln/>
        </p:spPr>
        <p:txBody>
          <a:bodyPr/>
          <a:lstStyle/>
          <a:p>
            <a:endParaRPr lang="es-AR" sz="2800"/>
          </a:p>
        </p:txBody>
      </p:sp>
      <p:sp>
        <p:nvSpPr>
          <p:cNvPr id="17" name="Text 15"/>
          <p:cNvSpPr/>
          <p:nvPr/>
        </p:nvSpPr>
        <p:spPr>
          <a:xfrm>
            <a:off x="7525512" y="239572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50" dirty="0">
                <a:solidFill>
                  <a:srgbClr val="004A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RECETA DE GESTIÓN (ENTREGABLE)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7534656" y="2849426"/>
            <a:ext cx="64008" cy="64008"/>
          </a:xfrm>
          <a:prstGeom prst="ellipse">
            <a:avLst/>
          </a:prstGeom>
          <a:solidFill>
            <a:srgbClr val="008E8A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9" name="Text 17"/>
          <p:cNvSpPr/>
          <p:nvPr/>
        </p:nvSpPr>
        <p:spPr>
          <a:xfrm>
            <a:off x="7726680" y="2724912"/>
            <a:ext cx="3547872" cy="591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de Circuitos Administrativos (compras, caja, facturación, stock), listo para cualquier empleado nuevo.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49224" y="4983480"/>
            <a:ext cx="1075334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SÍNTOMA</a:t>
            </a:r>
            <a:r>
              <a:rPr lang="en-US" sz="1600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“Todo depende de mí. Si no estoy un día, no sé si se cerró la caja bien, si se cargó el stock, o si alguien cobró de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más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.”, “Si no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estoy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veterinaria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tengo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claro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todo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está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funcionando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bien”.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40080" y="5847588"/>
            <a:ext cx="10881360" cy="566928"/>
          </a:xfrm>
          <a:prstGeom prst="roundRect">
            <a:avLst>
              <a:gd name="adj" fmla="val 12903"/>
            </a:avLst>
          </a:prstGeom>
          <a:solidFill>
            <a:srgbClr val="004A6D"/>
          </a:solidFill>
          <a:ln/>
        </p:spPr>
        <p:txBody>
          <a:bodyPr/>
          <a:lstStyle/>
          <a:p>
            <a:endParaRPr lang="es-AR"/>
          </a:p>
        </p:txBody>
      </p:sp>
      <p:pic>
        <p:nvPicPr>
          <p:cNvPr id="22" name="Image 0" descr="/home/claude/pptx_build2/icons/check_gold.png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41248" y="5967984"/>
            <a:ext cx="292608" cy="292608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1298448" y="5830824"/>
            <a:ext cx="10104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FFE3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— INDICADOR DE ÉXITO   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veterinario puede ausentarse un día y, al volver, revisar en menos de 15 minutos si todo funcionó correctamente.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 D.T.A. — DESCRIPCIÓN GENERAL</a:t>
            </a:r>
            <a:endParaRPr lang="en-US" sz="850" dirty="0"/>
          </a:p>
        </p:txBody>
      </p:sp>
      <p:sp>
        <p:nvSpPr>
          <p:cNvPr id="25" name="Text 22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D2170B44-1AAB-8AA3-59EC-526F433ECF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588" y="-27628"/>
            <a:ext cx="2982349" cy="1626623"/>
          </a:xfrm>
          <a:prstGeom prst="rect">
            <a:avLst/>
          </a:prstGeom>
        </p:spPr>
      </p:pic>
      <p:sp>
        <p:nvSpPr>
          <p:cNvPr id="29" name="Shape 8">
            <a:extLst>
              <a:ext uri="{FF2B5EF4-FFF2-40B4-BE49-F238E27FC236}">
                <a16:creationId xmlns:a16="http://schemas.microsoft.com/office/drawing/2014/main" id="{C312421F-F415-7F4A-DC5D-D52B8FEF592B}"/>
              </a:ext>
            </a:extLst>
          </p:cNvPr>
          <p:cNvSpPr/>
          <p:nvPr/>
        </p:nvSpPr>
        <p:spPr>
          <a:xfrm>
            <a:off x="649224" y="3817620"/>
            <a:ext cx="64008" cy="64008"/>
          </a:xfrm>
          <a:prstGeom prst="ellipse">
            <a:avLst/>
          </a:prstGeom>
          <a:solidFill>
            <a:srgbClr val="008E8A"/>
          </a:solidFill>
          <a:ln/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5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511216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3" name="Text 1"/>
          <p:cNvSpPr/>
          <p:nvPr/>
        </p:nvSpPr>
        <p:spPr>
          <a:xfrm>
            <a:off x="640080" y="29260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50" dirty="0">
                <a:solidFill>
                  <a:srgbClr val="008E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SEMANA 11 · FASE III · PREVENCIÓN Y ALTA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94360" y="635508"/>
            <a:ext cx="785897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Alta de Gestión: Plan de </a:t>
            </a:r>
            <a:r>
              <a:rPr lang="en-US" sz="2800" b="1" dirty="0" err="1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mantenimiento</a:t>
            </a:r>
            <a:r>
              <a:rPr lang="en-US" sz="28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y </a:t>
            </a:r>
            <a:r>
              <a:rPr lang="en-US" sz="2800" b="1" dirty="0" err="1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chequeos</a:t>
            </a:r>
            <a:r>
              <a:rPr lang="en-US" sz="28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2800" b="1" dirty="0" err="1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mensuales</a:t>
            </a:r>
            <a:r>
              <a:rPr lang="en-US" sz="28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.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0" y="1463040"/>
            <a:ext cx="12191695" cy="18288"/>
          </a:xfrm>
          <a:prstGeom prst="rect">
            <a:avLst/>
          </a:prstGeom>
          <a:solidFill>
            <a:srgbClr val="E3E7E6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6" name="Text 4"/>
          <p:cNvSpPr/>
          <p:nvPr/>
        </p:nvSpPr>
        <p:spPr>
          <a:xfrm>
            <a:off x="594360" y="1580771"/>
            <a:ext cx="11276303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b="1" kern="0" spc="100" dirty="0">
                <a:solidFill>
                  <a:srgbClr val="008E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   </a:t>
            </a:r>
            <a:r>
              <a:rPr lang="en-US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Consolidar todas las herramientas en un sistema integrado y armar un calendario de chequeos periódicos autogestionables.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08076" y="2373812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004A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VAS A TRABAJAR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30936" y="2849808"/>
            <a:ext cx="64008" cy="64008"/>
          </a:xfrm>
          <a:prstGeom prst="ellipse">
            <a:avLst/>
          </a:prstGeom>
          <a:solidFill>
            <a:srgbClr val="008E8A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9" name="Text 7"/>
          <p:cNvSpPr/>
          <p:nvPr/>
        </p:nvSpPr>
        <p:spPr>
          <a:xfrm>
            <a:off x="832104" y="2754304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Revisión integral de las 11 semanas anteriores: finanzas, costos, stock, precios, rentabilidad, impuestos, cashflow y circuitos.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30936" y="3355268"/>
            <a:ext cx="64008" cy="64008"/>
          </a:xfrm>
          <a:prstGeom prst="ellipse">
            <a:avLst/>
          </a:prstGeom>
          <a:solidFill>
            <a:srgbClr val="008E8A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1" name="Text 9"/>
          <p:cNvSpPr/>
          <p:nvPr/>
        </p:nvSpPr>
        <p:spPr>
          <a:xfrm>
            <a:off x="832104" y="3274496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Calendario de chequeos: diario (caja), semanal (stock), mensual (precios, rentabilidad) y anual (impuestos, alquiler).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30936" y="3849696"/>
            <a:ext cx="64008" cy="64008"/>
          </a:xfrm>
          <a:prstGeom prst="ellipse">
            <a:avLst/>
          </a:prstGeom>
          <a:solidFill>
            <a:srgbClr val="008E8A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3" name="Text 11"/>
          <p:cNvSpPr/>
          <p:nvPr/>
        </p:nvSpPr>
        <p:spPr>
          <a:xfrm>
            <a:off x="832104" y="3794688"/>
            <a:ext cx="6108192" cy="241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a 5 KPIs permanentes para mirar cada mes de ahora en adelante.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08076" y="4238244"/>
            <a:ext cx="64008" cy="64008"/>
          </a:xfrm>
          <a:prstGeom prst="ellipse">
            <a:avLst/>
          </a:prstGeom>
          <a:solidFill>
            <a:srgbClr val="008E8A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5" name="Text 13"/>
          <p:cNvSpPr/>
          <p:nvPr/>
        </p:nvSpPr>
        <p:spPr>
          <a:xfrm>
            <a:off x="832104" y="4127936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Señales de alerta temprana para detectar una futura recaída antes de que sea grave.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269480" y="2240280"/>
            <a:ext cx="4251960" cy="2139571"/>
          </a:xfrm>
          <a:prstGeom prst="roundRect">
            <a:avLst>
              <a:gd name="adj" fmla="val 2857"/>
            </a:avLst>
          </a:prstGeom>
          <a:solidFill>
            <a:srgbClr val="E3F1EF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7" name="Text 15"/>
          <p:cNvSpPr/>
          <p:nvPr/>
        </p:nvSpPr>
        <p:spPr>
          <a:xfrm>
            <a:off x="7525512" y="239572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50" dirty="0">
                <a:solidFill>
                  <a:srgbClr val="004A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RECETA DE GESTIÓN (ENTREGABLE)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7525512" y="2793492"/>
            <a:ext cx="64008" cy="64008"/>
          </a:xfrm>
          <a:prstGeom prst="ellipse">
            <a:avLst/>
          </a:prstGeom>
          <a:solidFill>
            <a:srgbClr val="008E8A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9" name="Text 17"/>
          <p:cNvSpPr/>
          <p:nvPr/>
        </p:nvSpPr>
        <p:spPr>
          <a:xfrm>
            <a:off x="7726680" y="2724912"/>
            <a:ext cx="3547872" cy="591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Panel de Control Integral: un excel para el control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principales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indicadores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claves de gestion. 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7525512" y="3610356"/>
            <a:ext cx="64008" cy="64008"/>
          </a:xfrm>
          <a:prstGeom prst="ellipse">
            <a:avLst/>
          </a:prstGeom>
          <a:solidFill>
            <a:srgbClr val="008E8A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21" name="Text 19"/>
          <p:cNvSpPr/>
          <p:nvPr/>
        </p:nvSpPr>
        <p:spPr>
          <a:xfrm>
            <a:off x="7726680" y="3518916"/>
            <a:ext cx="3547872" cy="412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Calendario Anual de Chequeos, listo para usar de forma autónoma.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62940" y="4787828"/>
            <a:ext cx="10744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SÍNTOMA</a:t>
            </a:r>
            <a:r>
              <a:rPr lang="en-US" sz="1600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“Tengo miedo de que, apenas termine el programa, vuelva a caer en el desorden de antes por falta de seguimiento.”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40080" y="5844032"/>
            <a:ext cx="10881360" cy="666496"/>
          </a:xfrm>
          <a:prstGeom prst="roundRect">
            <a:avLst>
              <a:gd name="adj" fmla="val 12903"/>
            </a:avLst>
          </a:prstGeom>
          <a:solidFill>
            <a:srgbClr val="004A6D"/>
          </a:solidFill>
          <a:ln/>
        </p:spPr>
        <p:txBody>
          <a:bodyPr/>
          <a:lstStyle/>
          <a:p>
            <a:endParaRPr lang="es-AR"/>
          </a:p>
        </p:txBody>
      </p:sp>
      <p:pic>
        <p:nvPicPr>
          <p:cNvPr id="24" name="Image 0" descr="/home/claude/pptx_build2/icons/check_gold.png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5489" y="6021324"/>
            <a:ext cx="292608" cy="292608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1310335" y="5893816"/>
            <a:ext cx="10104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FFE3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— INDICADOR DE ÉXITO   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veterinario presenta su Panel de Control funcionando, compara Semana 1 vs. Semana 11, y agenda su primer chequeo mensual.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 D.T.A. — DESCRIPCIÓN GENERAL</a:t>
            </a:r>
            <a:endParaRPr lang="en-US" sz="850" dirty="0"/>
          </a:p>
        </p:txBody>
      </p:sp>
      <p:sp>
        <p:nvSpPr>
          <p:cNvPr id="27" name="Text 24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9CF960CE-392F-EAE6-4F39-B7EAD8969E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588" y="-27628"/>
            <a:ext cx="2982349" cy="162662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2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RESUMEN EJECUTIVO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594360" y="868680"/>
            <a:ext cx="10058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Resumen Ejecutivo de la Estructura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10881360" cy="457200"/>
          </a:xfrm>
          <a:prstGeom prst="rect">
            <a:avLst/>
          </a:prstGeom>
          <a:solidFill>
            <a:srgbClr val="004A6D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5" name="Text 3"/>
          <p:cNvSpPr/>
          <p:nvPr/>
        </p:nvSpPr>
        <p:spPr>
          <a:xfrm>
            <a:off x="896112" y="1874520"/>
            <a:ext cx="23500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291840" y="187452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SEMANAS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846320" y="1874520"/>
            <a:ext cx="6492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FOCO CENTRAL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40080" y="2331720"/>
            <a:ext cx="10881360" cy="749808"/>
          </a:xfrm>
          <a:prstGeom prst="rect">
            <a:avLst/>
          </a:prstGeom>
          <a:solidFill>
            <a:srgbClr val="F5F7F7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9" name="Text 7"/>
          <p:cNvSpPr/>
          <p:nvPr/>
        </p:nvSpPr>
        <p:spPr>
          <a:xfrm>
            <a:off x="868680" y="2331720"/>
            <a:ext cx="2377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🩺 Diagnóstico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3474720" y="2331720"/>
            <a:ext cx="12801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1–4</a:t>
            </a:r>
            <a:endParaRPr lang="en-US" sz="1600" b="1" dirty="0"/>
          </a:p>
        </p:txBody>
      </p:sp>
      <p:sp>
        <p:nvSpPr>
          <p:cNvPr id="11" name="Text 9"/>
          <p:cNvSpPr/>
          <p:nvPr/>
        </p:nvSpPr>
        <p:spPr>
          <a:xfrm>
            <a:off x="4846320" y="2331720"/>
            <a:ext cx="64922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Orden financiero inicial: separación de cuentas, costos, medios de pago y stock.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3081528"/>
            <a:ext cx="10881360" cy="74980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3" name="Text 11"/>
          <p:cNvSpPr/>
          <p:nvPr/>
        </p:nvSpPr>
        <p:spPr>
          <a:xfrm>
            <a:off x="868680" y="3081528"/>
            <a:ext cx="2377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💉 Tratamiento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3474720" y="3081528"/>
            <a:ext cx="12801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5–8</a:t>
            </a:r>
            <a:endParaRPr lang="en-US" sz="1600" b="1" dirty="0"/>
          </a:p>
        </p:txBody>
      </p:sp>
      <p:sp>
        <p:nvSpPr>
          <p:cNvPr id="15" name="Text 13"/>
          <p:cNvSpPr/>
          <p:nvPr/>
        </p:nvSpPr>
        <p:spPr>
          <a:xfrm>
            <a:off x="4846320" y="3081528"/>
            <a:ext cx="64922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Costeo de servicios y productos, fijación de precios y rentabilidad por línea.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40080" y="3831336"/>
            <a:ext cx="10881360" cy="749808"/>
          </a:xfrm>
          <a:prstGeom prst="rect">
            <a:avLst/>
          </a:prstGeom>
          <a:solidFill>
            <a:srgbClr val="F5F7F7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7" name="Text 15"/>
          <p:cNvSpPr/>
          <p:nvPr/>
        </p:nvSpPr>
        <p:spPr>
          <a:xfrm>
            <a:off x="868680" y="3831336"/>
            <a:ext cx="2377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8E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🛡️ Prevención y Alta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3474720" y="3831336"/>
            <a:ext cx="12801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9–11</a:t>
            </a:r>
            <a:endParaRPr lang="en-US" sz="1600" b="1" dirty="0"/>
          </a:p>
        </p:txBody>
      </p:sp>
      <p:sp>
        <p:nvSpPr>
          <p:cNvPr id="19" name="Text 17"/>
          <p:cNvSpPr/>
          <p:nvPr/>
        </p:nvSpPr>
        <p:spPr>
          <a:xfrm>
            <a:off x="4846320" y="3831336"/>
            <a:ext cx="64922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Tablero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lndicadores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cashflow proyectado, automatización de circuitos y sostenibilidad.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640080" y="4901184"/>
            <a:ext cx="10881360" cy="1417320"/>
          </a:xfrm>
          <a:prstGeom prst="roundRect">
            <a:avLst>
              <a:gd name="adj" fmla="val 5161"/>
            </a:avLst>
          </a:prstGeom>
          <a:solidFill>
            <a:srgbClr val="004A6D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21" name="Shape 19"/>
          <p:cNvSpPr/>
          <p:nvPr/>
        </p:nvSpPr>
        <p:spPr>
          <a:xfrm>
            <a:off x="896112" y="5193792"/>
            <a:ext cx="822960" cy="822960"/>
          </a:xfrm>
          <a:prstGeom prst="ellipse">
            <a:avLst/>
          </a:prstGeom>
          <a:solidFill>
            <a:srgbClr val="FFE38C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23" name="Text 20"/>
          <p:cNvSpPr/>
          <p:nvPr/>
        </p:nvSpPr>
        <p:spPr>
          <a:xfrm>
            <a:off x="1920240" y="5056632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100" dirty="0">
                <a:solidFill>
                  <a:srgbClr val="FFE3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ENTREGABLE FINAL DEL PROGRAMA</a:t>
            </a:r>
            <a:endParaRPr lang="en-US" dirty="0"/>
          </a:p>
        </p:txBody>
      </p:sp>
      <p:sp>
        <p:nvSpPr>
          <p:cNvPr id="24" name="Text 21"/>
          <p:cNvSpPr/>
          <p:nvPr/>
        </p:nvSpPr>
        <p:spPr>
          <a:xfrm>
            <a:off x="1920240" y="5330952"/>
            <a:ext cx="9052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veterinario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egresa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 las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diversas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“RECETAS DE GESTIÓN”,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herramientas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prácticas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y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aplicables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el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tiempo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para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continuar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 la gestion de las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finanzas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administración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sus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veterinarias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 D.T.A. — DESCRIPCIÓN GENERAL</a:t>
            </a:r>
            <a:endParaRPr lang="en-US" sz="850" dirty="0"/>
          </a:p>
        </p:txBody>
      </p:sp>
      <p:sp>
        <p:nvSpPr>
          <p:cNvPr id="26" name="Text 23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03771A0B-AA0D-1998-22D7-0116C3CB0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2588" y="-27628"/>
            <a:ext cx="2982349" cy="162662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8FB4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 D.T.A. — DESCRIPCIÓN GENERAL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B4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9253AE8-4F95-21EC-069B-065C6962F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065" y="-626338"/>
            <a:ext cx="11643055" cy="635031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A2FC59C-822E-70E4-DE87-FB61501AF7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993" y="4340122"/>
            <a:ext cx="1955251" cy="940775"/>
          </a:xfrm>
          <a:prstGeom prst="rect">
            <a:avLst/>
          </a:prstGeom>
        </p:spPr>
      </p:pic>
      <p:sp>
        <p:nvSpPr>
          <p:cNvPr id="15" name="Text 1">
            <a:extLst>
              <a:ext uri="{FF2B5EF4-FFF2-40B4-BE49-F238E27FC236}">
                <a16:creationId xmlns:a16="http://schemas.microsoft.com/office/drawing/2014/main" id="{C32ABB6F-C2E3-6882-1AA9-BA4A116E91FB}"/>
              </a:ext>
            </a:extLst>
          </p:cNvPr>
          <p:cNvSpPr/>
          <p:nvPr/>
        </p:nvSpPr>
        <p:spPr>
          <a:xfrm>
            <a:off x="3184855" y="5723978"/>
            <a:ext cx="6445528" cy="2256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kern="0" spc="1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Contacto: Dipl. Lic. Javier Sanchez Novoa </a:t>
            </a:r>
          </a:p>
          <a:p>
            <a:pPr marL="0" indent="0" algn="ctr">
              <a:buNone/>
            </a:pPr>
            <a:r>
              <a:rPr lang="en-US" sz="1400" kern="0" spc="1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WP: 1140313177</a:t>
            </a:r>
          </a:p>
          <a:p>
            <a:pPr marL="0" indent="0" algn="ctr">
              <a:buNone/>
            </a:pPr>
            <a:r>
              <a:rPr lang="en-US" sz="1400" kern="0" spc="150" dirty="0">
                <a:latin typeface="Calibri" pitchFamily="34" charset="0"/>
                <a:ea typeface="Calibri" pitchFamily="34" charset="-122"/>
                <a:cs typeface="Calibr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Javier.Sanchez@praxisgestionveterinaria.com.ar</a:t>
            </a:r>
            <a:endParaRPr lang="en-US" sz="1400" kern="0" spc="150" dirty="0"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r>
              <a:rPr lang="en-US" sz="1400" kern="0" spc="1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www.praxisgestionveterinaria.com.ar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9436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ÍNDICE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914400"/>
            <a:ext cx="9144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Recorrido de la presentación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965960"/>
            <a:ext cx="914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600200" y="1993392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Sobre el Programa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1600200" y="2350008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es el Método D.T.A. y cómo está estructurado.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40080" y="2807208"/>
            <a:ext cx="9692640" cy="7315"/>
          </a:xfrm>
          <a:prstGeom prst="rect">
            <a:avLst/>
          </a:prstGeom>
          <a:solidFill>
            <a:srgbClr val="E3E7E6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8" name="Text 6"/>
          <p:cNvSpPr/>
          <p:nvPr/>
        </p:nvSpPr>
        <p:spPr>
          <a:xfrm>
            <a:off x="640080" y="2898648"/>
            <a:ext cx="914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844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1600200" y="2926080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Fase I — Diagnóstico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600200" y="3282696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Semanas 1 a 4 · Auditoría del estado actual del negocio.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40080" y="3739896"/>
            <a:ext cx="9692640" cy="7315"/>
          </a:xfrm>
          <a:prstGeom prst="rect">
            <a:avLst/>
          </a:prstGeom>
          <a:solidFill>
            <a:srgbClr val="E3E7E6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2" name="Text 10"/>
          <p:cNvSpPr/>
          <p:nvPr/>
        </p:nvSpPr>
        <p:spPr>
          <a:xfrm>
            <a:off x="640080" y="3831336"/>
            <a:ext cx="914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C99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1600200" y="3858768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Fase II — Tratamiento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1600200" y="4215384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Semanas 5 a 8 · Costos, precios, stock y márgenes.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40080" y="4672584"/>
            <a:ext cx="9692640" cy="7315"/>
          </a:xfrm>
          <a:prstGeom prst="rect">
            <a:avLst/>
          </a:prstGeom>
          <a:solidFill>
            <a:srgbClr val="E3E7E6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6" name="Text 14"/>
          <p:cNvSpPr/>
          <p:nvPr/>
        </p:nvSpPr>
        <p:spPr>
          <a:xfrm>
            <a:off x="640080" y="4764024"/>
            <a:ext cx="914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08E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1600200" y="4791456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Fase III — Alta y </a:t>
            </a:r>
            <a:r>
              <a:rPr lang="en-US" sz="1700" b="1" dirty="0" err="1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Prevención</a:t>
            </a:r>
            <a:r>
              <a:rPr lang="en-US" sz="17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.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1600200" y="5148072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Semanas 9 a 12 · Impuestos, cashflow y automatización.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40080" y="5605272"/>
            <a:ext cx="9692640" cy="7315"/>
          </a:xfrm>
          <a:prstGeom prst="rect">
            <a:avLst/>
          </a:prstGeom>
          <a:solidFill>
            <a:srgbClr val="E3E7E6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20" name="Text 18"/>
          <p:cNvSpPr/>
          <p:nvPr/>
        </p:nvSpPr>
        <p:spPr>
          <a:xfrm>
            <a:off x="640080" y="5696712"/>
            <a:ext cx="914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1600200" y="5724144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Resumen Ejecutivo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1600200" y="608076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Síntesis de la estructura y entregable final del programa.</a:t>
            </a: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 D.T.A. — DESCRIPCIÓN GENERAL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583D523C-B2E7-BEF6-206D-0D7A6D1C62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8775" y="-287486"/>
            <a:ext cx="4610609" cy="2514703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630D9456-1277-1F01-0307-79C948C28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9924" y="5952743"/>
            <a:ext cx="1423131" cy="68474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SOBRE EL PROGRAMA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86868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Una analógia médica aplicada a tu negocio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79" y="1589470"/>
            <a:ext cx="10545775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8000"/>
              </a:lnSpc>
              <a:buNone/>
            </a:pP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Este programa está diseñado bajo una analogía médica: así como un paciente pasa por diagnóstico, tratamiento y prevención, la veterinaria como negocio atraviesa el mismo recorrido para alcanzar una salud financiera-administrativa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sostenible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/>
          </a:p>
          <a:p>
            <a:pPr marL="0" indent="0">
              <a:lnSpc>
                <a:spcPct val="128000"/>
              </a:lnSpc>
              <a:buNone/>
            </a:pP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una de las 12 semanas se presenta como una “ficha técnica” con el síntoma que resuelve, el objetivo concreto, el contenido teórico-práctico, el entregable (“receta”) y el indicador de éxito (KPI) que permite verificar el avance.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34290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5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TRES FASES DEL PROGRAMA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3794760"/>
            <a:ext cx="3364992" cy="2331720"/>
          </a:xfrm>
          <a:prstGeom prst="roundRect">
            <a:avLst>
              <a:gd name="adj" fmla="val 3529"/>
            </a:avLst>
          </a:prstGeom>
          <a:solidFill>
            <a:srgbClr val="FDE7E5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7" name="Shape 5"/>
          <p:cNvSpPr/>
          <p:nvPr/>
        </p:nvSpPr>
        <p:spPr>
          <a:xfrm>
            <a:off x="868680" y="4023360"/>
            <a:ext cx="566928" cy="56692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pic>
        <p:nvPicPr>
          <p:cNvPr id="8" name="Image 0" descr="/home/claude/pptx_build2/icons/stethoscope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170761"/>
            <a:ext cx="272125" cy="272125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68680" y="4663440"/>
            <a:ext cx="2907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Semanas 1-4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868680" y="4965192"/>
            <a:ext cx="290779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Auditoría del estado actual: separación de finanzas, mapa de costos, medios de pago y gestión de stock.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4297680" y="3794760"/>
            <a:ext cx="3364992" cy="2331720"/>
          </a:xfrm>
          <a:prstGeom prst="roundRect">
            <a:avLst>
              <a:gd name="adj" fmla="val 3529"/>
            </a:avLst>
          </a:prstGeom>
          <a:solidFill>
            <a:srgbClr val="FFF7E4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2" name="Shape 9"/>
          <p:cNvSpPr/>
          <p:nvPr/>
        </p:nvSpPr>
        <p:spPr>
          <a:xfrm>
            <a:off x="4526280" y="4023360"/>
            <a:ext cx="566928" cy="566928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pic>
        <p:nvPicPr>
          <p:cNvPr id="13" name="Image 1" descr="/home/claude/pptx_build2/icons/chartline_nav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3681" y="4170761"/>
            <a:ext cx="272125" cy="272125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526280" y="4663440"/>
            <a:ext cx="2907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Semanas 5-8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4526280" y="4965192"/>
            <a:ext cx="290779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Costeo de servicios y productos, fijación de precios y análisis de rentabilidad por línea de negocio.</a:t>
            </a:r>
            <a:endParaRPr lang="en-US" sz="1400" dirty="0"/>
          </a:p>
        </p:txBody>
      </p:sp>
      <p:sp>
        <p:nvSpPr>
          <p:cNvPr id="16" name="Shape 12"/>
          <p:cNvSpPr/>
          <p:nvPr/>
        </p:nvSpPr>
        <p:spPr>
          <a:xfrm>
            <a:off x="7955280" y="3794760"/>
            <a:ext cx="3364992" cy="2331720"/>
          </a:xfrm>
          <a:prstGeom prst="roundRect">
            <a:avLst>
              <a:gd name="adj" fmla="val 3529"/>
            </a:avLst>
          </a:prstGeom>
          <a:solidFill>
            <a:srgbClr val="E3F1EF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7" name="Shape 13"/>
          <p:cNvSpPr/>
          <p:nvPr/>
        </p:nvSpPr>
        <p:spPr>
          <a:xfrm>
            <a:off x="8183880" y="4023360"/>
            <a:ext cx="566928" cy="566928"/>
          </a:xfrm>
          <a:prstGeom prst="ellipse">
            <a:avLst/>
          </a:prstGeom>
          <a:solidFill>
            <a:srgbClr val="008E8A"/>
          </a:solidFill>
          <a:ln/>
        </p:spPr>
        <p:txBody>
          <a:bodyPr/>
          <a:lstStyle/>
          <a:p>
            <a:endParaRPr lang="es-AR"/>
          </a:p>
        </p:txBody>
      </p:sp>
      <p:pic>
        <p:nvPicPr>
          <p:cNvPr id="18" name="Image 2" descr="/home/claude/pptx_build2/icons/shield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1281" y="4170761"/>
            <a:ext cx="272125" cy="272125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183880" y="4663440"/>
            <a:ext cx="2907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008E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Semanas 9-12</a:t>
            </a:r>
            <a:endParaRPr lang="en-US" sz="1600" dirty="0"/>
          </a:p>
        </p:txBody>
      </p:sp>
      <p:sp>
        <p:nvSpPr>
          <p:cNvPr id="20" name="Text 15"/>
          <p:cNvSpPr/>
          <p:nvPr/>
        </p:nvSpPr>
        <p:spPr>
          <a:xfrm>
            <a:off x="8183880" y="4965192"/>
            <a:ext cx="290779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Indicadores clave de gestión (KPI), cashflow proyectado y diseño de circuitos administrativos.</a:t>
            </a:r>
            <a:endParaRPr lang="en-US" sz="1400" dirty="0"/>
          </a:p>
        </p:txBody>
      </p:sp>
      <p:sp>
        <p:nvSpPr>
          <p:cNvPr id="21" name="Text 16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 D.T.A. — DESCRIPCIÓN GENERAL</a:t>
            </a:r>
            <a:endParaRPr lang="en-US" sz="850" dirty="0"/>
          </a:p>
        </p:txBody>
      </p:sp>
      <p:sp>
        <p:nvSpPr>
          <p:cNvPr id="22" name="Text 17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B7F9862E-63E6-6B5B-58BE-282C382451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69129" y="359177"/>
            <a:ext cx="2918697" cy="159190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4A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777240" y="2331720"/>
            <a:ext cx="1371600" cy="1371600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5" name="Text 2"/>
          <p:cNvSpPr/>
          <p:nvPr/>
        </p:nvSpPr>
        <p:spPr>
          <a:xfrm>
            <a:off x="2423160" y="239572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I · Semanas 1–4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2377440" y="2724912"/>
            <a:ext cx="896112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Diagnóstico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2377440" y="3300424"/>
            <a:ext cx="8412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CFE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Auditoría del estado actual y orden inicial del negocio.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8FB4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 D.T.A. — DESCRIPCIÓN GENERAL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B4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pic>
        <p:nvPicPr>
          <p:cNvPr id="11" name="Gráfico 10" descr="Estetoscopio con relleno sólido">
            <a:extLst>
              <a:ext uri="{FF2B5EF4-FFF2-40B4-BE49-F238E27FC236}">
                <a16:creationId xmlns:a16="http://schemas.microsoft.com/office/drawing/2014/main" id="{7D0E7DCB-5FEA-9591-F55C-98E6644A10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1560" y="2592324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8132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AR" sz="2000"/>
          </a:p>
        </p:txBody>
      </p:sp>
      <p:sp>
        <p:nvSpPr>
          <p:cNvPr id="3" name="Text 1"/>
          <p:cNvSpPr/>
          <p:nvPr/>
        </p:nvSpPr>
        <p:spPr>
          <a:xfrm>
            <a:off x="640080" y="227291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5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SEMANA 1 · FASE I · DIAGNÓSTICO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94360" y="566928"/>
            <a:ext cx="6995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Anamnesis Financiera: la Historia Clínica del Negocio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0" y="1463040"/>
            <a:ext cx="12191695" cy="18288"/>
          </a:xfrm>
          <a:prstGeom prst="rect">
            <a:avLst/>
          </a:prstGeom>
          <a:solidFill>
            <a:srgbClr val="E3E7E6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6" name="Text 4"/>
          <p:cNvSpPr/>
          <p:nvPr/>
        </p:nvSpPr>
        <p:spPr>
          <a:xfrm>
            <a:off x="640080" y="1627632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OBJETIVO: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Separar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las finanzas personales de las del negocio y medir el primer signo vital: cuánto entró y salió realmente en los últimos 3 meses.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56751" y="2182114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004A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VAS A TRABAJAR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40080" y="2665476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9" name="Text 7"/>
          <p:cNvSpPr/>
          <p:nvPr/>
        </p:nvSpPr>
        <p:spPr>
          <a:xfrm>
            <a:off x="841248" y="2596896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qué el 90% de las veterinarias fallan por no definir un “sueldo del dueño”, no por falta de clientes.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" y="3185668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1" name="Text 9"/>
          <p:cNvSpPr/>
          <p:nvPr/>
        </p:nvSpPr>
        <p:spPr>
          <a:xfrm>
            <a:off x="841248" y="3117088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 física vs. unidad de negocio: la caja del negocio se separa, aunque sea unipersonal o monotributista.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3733673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3" name="Text 11"/>
          <p:cNvSpPr/>
          <p:nvPr/>
        </p:nvSpPr>
        <p:spPr>
          <a:xfrm>
            <a:off x="841248" y="3664712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 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comenzar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conocer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ruta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 dinero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clínica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 Pet Shop.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4090105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5" name="Text 13"/>
          <p:cNvSpPr/>
          <p:nvPr/>
        </p:nvSpPr>
        <p:spPr>
          <a:xfrm>
            <a:off x="841248" y="3997960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Reconstrucción de los últimos 90 días de movimientos para armar el Cash Flow o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flujo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caja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real de la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clínica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pet shop.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269480" y="2240280"/>
            <a:ext cx="4251960" cy="2340864"/>
          </a:xfrm>
          <a:prstGeom prst="roundRect">
            <a:avLst>
              <a:gd name="adj" fmla="val 2857"/>
            </a:avLst>
          </a:prstGeom>
          <a:solidFill>
            <a:srgbClr val="FDE7E5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7" name="Text 15"/>
          <p:cNvSpPr/>
          <p:nvPr/>
        </p:nvSpPr>
        <p:spPr>
          <a:xfrm>
            <a:off x="7525512" y="239572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50" dirty="0">
                <a:solidFill>
                  <a:srgbClr val="004A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RECETA DE GESTIÓN (ENTREGABLE)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7525512" y="2793492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9" name="Text 17"/>
          <p:cNvSpPr/>
          <p:nvPr/>
        </p:nvSpPr>
        <p:spPr>
          <a:xfrm>
            <a:off x="7726680" y="3154213"/>
            <a:ext cx="3547872" cy="412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financiero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último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trimester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7525512" y="3189763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21" name="Text 19"/>
          <p:cNvSpPr/>
          <p:nvPr/>
        </p:nvSpPr>
        <p:spPr>
          <a:xfrm>
            <a:off x="7726680" y="2682789"/>
            <a:ext cx="3547872" cy="412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Planilla de Anamnesis Financiera con ingresos y egresos de los últimos 3 meses.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7525512" y="3764788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23" name="Text 21"/>
          <p:cNvSpPr/>
          <p:nvPr/>
        </p:nvSpPr>
        <p:spPr>
          <a:xfrm>
            <a:off x="7726680" y="3696208"/>
            <a:ext cx="3547872" cy="412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Estructura del Cash Flow (flujo de caja) del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negocio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puedas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utilizarla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62940" y="4711192"/>
            <a:ext cx="10744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SÍNTOMA</a:t>
            </a:r>
            <a:r>
              <a:rPr lang="en-US" sz="1400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“Mezclo la caja de la veterinaria con mi cuenta personal, retiro plata cuando la necesito y no sé si mi negocio realmente me da de comer.” .”Se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facturo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pero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 me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queda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claro a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dónde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el dinero”.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640080" y="5596128"/>
            <a:ext cx="10881360" cy="914400"/>
          </a:xfrm>
          <a:prstGeom prst="roundRect">
            <a:avLst>
              <a:gd name="adj" fmla="val 12903"/>
            </a:avLst>
          </a:prstGeom>
          <a:solidFill>
            <a:srgbClr val="004A6D"/>
          </a:solidFill>
          <a:ln/>
        </p:spPr>
        <p:txBody>
          <a:bodyPr/>
          <a:lstStyle/>
          <a:p>
            <a:endParaRPr lang="es-AR"/>
          </a:p>
        </p:txBody>
      </p:sp>
      <p:pic>
        <p:nvPicPr>
          <p:cNvPr id="26" name="Image 0" descr="/home/claude/pptx_build2/icons/check_gold.png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07720" y="5929503"/>
            <a:ext cx="292608" cy="292608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1280160" y="5746496"/>
            <a:ext cx="10104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FFE3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— INDICADOR DE ÉXITO   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veterinario sabe cuánto facturó (y se acreditó) y cuánto gastó en los últimos 3 meses, sin mezclar un peso con su bolsillo personal.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Conocerá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realidad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financiera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negocio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contará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herramienta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posteriores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análsis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28" name="Text 25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 D.T.A. — DESCRIPCIÓN GENERAL</a:t>
            </a:r>
            <a:endParaRPr lang="en-US" sz="850" dirty="0"/>
          </a:p>
        </p:txBody>
      </p:sp>
      <p:sp>
        <p:nvSpPr>
          <p:cNvPr id="29" name="Text 26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BB284CB7-3F0A-16C6-A4A8-D70EF098BA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2998" y="44870"/>
            <a:ext cx="2918697" cy="159190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8132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3" name="Text 1"/>
          <p:cNvSpPr/>
          <p:nvPr/>
        </p:nvSpPr>
        <p:spPr>
          <a:xfrm>
            <a:off x="640080" y="199022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5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SEMANA 2 · FASE I · DIAGNÓSTICO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05742" y="592214"/>
            <a:ext cx="6232803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Análisis de Laboratorio Financiero: Mapeo de Costos Fijos y Variables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0" y="1463040"/>
            <a:ext cx="12191695" cy="18288"/>
          </a:xfrm>
          <a:prstGeom prst="rect">
            <a:avLst/>
          </a:prstGeom>
          <a:solidFill>
            <a:srgbClr val="E3E7E6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6" name="Text 4"/>
          <p:cNvSpPr/>
          <p:nvPr/>
        </p:nvSpPr>
        <p:spPr>
          <a:xfrm>
            <a:off x="640080" y="1627632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   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Construir el mapa completo de costos fijos y variables del negocio, entendiendo la diferencia estructural entre ambos.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2267712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004A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VAS A TRABAJAR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40080" y="2665476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9" name="Text 7"/>
          <p:cNvSpPr/>
          <p:nvPr/>
        </p:nvSpPr>
        <p:spPr>
          <a:xfrm>
            <a:off x="841248" y="2596896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Costos fijos (alquiler, sueldos, monotributo, seguros) vs. variables (insumos, vacunas, balanceados, comisiones).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" y="3185668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1" name="Text 9"/>
          <p:cNvSpPr/>
          <p:nvPr/>
        </p:nvSpPr>
        <p:spPr>
          <a:xfrm>
            <a:off x="841248" y="3117088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Cálculo del Punto de Equilibrio: cuánto hay que facturar por día (y po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rmes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para cubrir los costos fijos.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3705860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3" name="Text 11"/>
          <p:cNvSpPr/>
          <p:nvPr/>
        </p:nvSpPr>
        <p:spPr>
          <a:xfrm>
            <a:off x="841248" y="3637280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Costos “invisibles” que se olvidan: mantenimiento de equipos,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estrucutrales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etc.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4130294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5" name="Text 13"/>
          <p:cNvSpPr/>
          <p:nvPr/>
        </p:nvSpPr>
        <p:spPr>
          <a:xfrm>
            <a:off x="841248" y="4019566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Diferencia entre Costo (de producir el servicio) y Gasto (estructural, administrativo o comercial).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269480" y="2240280"/>
            <a:ext cx="4251960" cy="2340864"/>
          </a:xfrm>
          <a:prstGeom prst="roundRect">
            <a:avLst>
              <a:gd name="adj" fmla="val 2857"/>
            </a:avLst>
          </a:prstGeom>
          <a:solidFill>
            <a:srgbClr val="FDE7E5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7" name="Text 15"/>
          <p:cNvSpPr/>
          <p:nvPr/>
        </p:nvSpPr>
        <p:spPr>
          <a:xfrm>
            <a:off x="7525512" y="239572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50" dirty="0">
                <a:solidFill>
                  <a:srgbClr val="004A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RECETA DE GESTIÓN (ENTREGABLE)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7525512" y="2793492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9" name="Text 17"/>
          <p:cNvSpPr/>
          <p:nvPr/>
        </p:nvSpPr>
        <p:spPr>
          <a:xfrm>
            <a:off x="7726680" y="2724912"/>
            <a:ext cx="3547872" cy="412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Mapa de Costos Fijos y Variables cargado con los datos reales del negocio.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7553224" y="3429000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21" name="Text 19"/>
          <p:cNvSpPr/>
          <p:nvPr/>
        </p:nvSpPr>
        <p:spPr>
          <a:xfrm>
            <a:off x="7726680" y="3322828"/>
            <a:ext cx="3547872" cy="412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Cálculo automático del Punto de Equilibrio diario y mensual.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72084" y="4598478"/>
            <a:ext cx="1084935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SÍNTOMA:</a:t>
            </a:r>
            <a:r>
              <a:rPr lang="en-US" sz="1400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“No tengo idea de cuánto me cuesta abrir la persiana cada mes. Sé que pago alquiler, sueldos y proveedores, pero nunca los vi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todo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junto.”. “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Resgistro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todo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Seguro algo se me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está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escapando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”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640080" y="5568696"/>
            <a:ext cx="10881360" cy="941832"/>
          </a:xfrm>
          <a:prstGeom prst="roundRect">
            <a:avLst>
              <a:gd name="adj" fmla="val 12903"/>
            </a:avLst>
          </a:prstGeom>
          <a:solidFill>
            <a:srgbClr val="004A6D"/>
          </a:solidFill>
          <a:ln/>
        </p:spPr>
        <p:txBody>
          <a:bodyPr/>
          <a:lstStyle/>
          <a:p>
            <a:endParaRPr lang="es-AR"/>
          </a:p>
        </p:txBody>
      </p:sp>
      <p:pic>
        <p:nvPicPr>
          <p:cNvPr id="24" name="Image 0" descr="/home/claude/pptx_build2/icons/check_gold.png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03366" y="5908164"/>
            <a:ext cx="292608" cy="292608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1280160" y="5729732"/>
            <a:ext cx="10104120" cy="6044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FFE3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— INDICADOR DE ÉXITO   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veterinario responde sin dudar cuánto necesita facturar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día/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cubrir sus costos fijos, y qué % de los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egresos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representa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costo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EL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veterinario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gerente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puede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darle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seguimiento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estos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indicadores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 D.T.A. — DESCRIPCIÓN GENERAL</a:t>
            </a:r>
            <a:endParaRPr lang="en-US" sz="850" dirty="0"/>
          </a:p>
        </p:txBody>
      </p:sp>
      <p:sp>
        <p:nvSpPr>
          <p:cNvPr id="27" name="Text 24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F0F17EFE-A5A1-8812-319E-C7701FCE00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2998" y="44870"/>
            <a:ext cx="2918697" cy="1591906"/>
          </a:xfrm>
          <a:prstGeom prst="rect">
            <a:avLst/>
          </a:prstGeom>
        </p:spPr>
      </p:pic>
      <p:sp>
        <p:nvSpPr>
          <p:cNvPr id="30" name="Text 19">
            <a:extLst>
              <a:ext uri="{FF2B5EF4-FFF2-40B4-BE49-F238E27FC236}">
                <a16:creationId xmlns:a16="http://schemas.microsoft.com/office/drawing/2014/main" id="{7FC365AA-ECED-B135-73DD-A72A17F6FF09}"/>
              </a:ext>
            </a:extLst>
          </p:cNvPr>
          <p:cNvSpPr/>
          <p:nvPr/>
        </p:nvSpPr>
        <p:spPr>
          <a:xfrm>
            <a:off x="7726680" y="3920744"/>
            <a:ext cx="3547872" cy="412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Matriz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excel para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darle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seguimiento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al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análisis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32" name="Shape 18">
            <a:extLst>
              <a:ext uri="{FF2B5EF4-FFF2-40B4-BE49-F238E27FC236}">
                <a16:creationId xmlns:a16="http://schemas.microsoft.com/office/drawing/2014/main" id="{A8C44624-2D4B-67DA-F30B-3BCA252A0724}"/>
              </a:ext>
            </a:extLst>
          </p:cNvPr>
          <p:cNvSpPr/>
          <p:nvPr/>
        </p:nvSpPr>
        <p:spPr>
          <a:xfrm>
            <a:off x="7525512" y="4019566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5088" y="-91940"/>
            <a:ext cx="12191695" cy="156489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3" name="Text 1"/>
          <p:cNvSpPr/>
          <p:nvPr/>
        </p:nvSpPr>
        <p:spPr>
          <a:xfrm>
            <a:off x="640080" y="180086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5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SEMANA 3 · FASE I · DIAGNÓSTICO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94361" y="566928"/>
            <a:ext cx="888554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Electrocardiograma del Negocio: Circuito de </a:t>
            </a:r>
            <a:r>
              <a:rPr lang="en-US" sz="2800" b="1" dirty="0" err="1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facturación</a:t>
            </a:r>
            <a:r>
              <a:rPr lang="en-US" sz="28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y </a:t>
            </a:r>
            <a:r>
              <a:rPr lang="en-US" sz="2800" b="1" dirty="0" err="1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medios</a:t>
            </a:r>
            <a:r>
              <a:rPr lang="en-US" sz="28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de </a:t>
            </a:r>
            <a:r>
              <a:rPr lang="en-US" sz="2800" b="1" dirty="0" err="1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pago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13623" y="1488439"/>
            <a:ext cx="12191695" cy="18288"/>
          </a:xfrm>
          <a:prstGeom prst="rect">
            <a:avLst/>
          </a:prstGeom>
          <a:solidFill>
            <a:srgbClr val="E3E7E6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6" name="Text 4"/>
          <p:cNvSpPr/>
          <p:nvPr/>
        </p:nvSpPr>
        <p:spPr>
          <a:xfrm>
            <a:off x="594360" y="1627632"/>
            <a:ext cx="1131243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OBJETIVO:   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Ordenar y documentar el circuito completo de facturación y cobranza, cuantificando el impacto real de cada medio de pago.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2267712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VAS A TRABAJAR</a:t>
            </a:r>
            <a:endParaRPr lang="en-US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640080" y="2665476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9" name="Text 7"/>
          <p:cNvSpPr/>
          <p:nvPr/>
        </p:nvSpPr>
        <p:spPr>
          <a:xfrm>
            <a:off x="841248" y="2596896"/>
            <a:ext cx="5970099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2000"/>
              </a:lnSpc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Mapeo de todos los medios de pago: efectivo, débito, crédito, transferencia y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billeteras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virtuales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con y sin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cuotas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Costo real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medio: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comisiones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posnet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/QR,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retenciones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IVA 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Ingresos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Brutos.</a:t>
            </a:r>
            <a:endParaRPr lang="en-US" sz="1400" dirty="0"/>
          </a:p>
          <a:p>
            <a:pPr marL="0" indent="0">
              <a:lnSpc>
                <a:spcPct val="112000"/>
              </a:lnSpc>
              <a:buNone/>
            </a:pP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21978" y="3445255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1" name="Text 9"/>
          <p:cNvSpPr/>
          <p:nvPr/>
        </p:nvSpPr>
        <p:spPr>
          <a:xfrm>
            <a:off x="841248" y="3407600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Metodología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el control de las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cuentas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corrientes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3724148"/>
            <a:ext cx="64008" cy="45719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3" name="Text 11"/>
          <p:cNvSpPr/>
          <p:nvPr/>
        </p:nvSpPr>
        <p:spPr>
          <a:xfrm>
            <a:off x="841248" y="3694553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contás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 un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gestion vas 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poder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adecuar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lo “operative” de la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cobanza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desde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el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mostrador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el Sistema,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siguiendo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un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trabajo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claro.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12181" y="4407408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5" name="Text 13"/>
          <p:cNvSpPr/>
          <p:nvPr/>
        </p:nvSpPr>
        <p:spPr>
          <a:xfrm>
            <a:off x="841248" y="4287520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Poder auditor y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controlar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movimientos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caja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diaria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evitar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errorres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y/o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desvíos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236357" y="2064126"/>
            <a:ext cx="4487091" cy="2751967"/>
          </a:xfrm>
          <a:prstGeom prst="roundRect">
            <a:avLst>
              <a:gd name="adj" fmla="val 2857"/>
            </a:avLst>
          </a:prstGeom>
          <a:solidFill>
            <a:srgbClr val="FDE7E5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7" name="Text 15"/>
          <p:cNvSpPr/>
          <p:nvPr/>
        </p:nvSpPr>
        <p:spPr>
          <a:xfrm>
            <a:off x="7504332" y="2162556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50" dirty="0">
                <a:solidFill>
                  <a:srgbClr val="004A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RECETA (ENTREGABLE)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7525512" y="2560443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9" name="Text 17"/>
          <p:cNvSpPr/>
          <p:nvPr/>
        </p:nvSpPr>
        <p:spPr>
          <a:xfrm>
            <a:off x="7705967" y="2462290"/>
            <a:ext cx="3916375" cy="591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Cuadro comparativo del costo real de cada medio de pago (simulador de uso diario).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7504332" y="3160329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21" name="Text 19"/>
          <p:cNvSpPr/>
          <p:nvPr/>
        </p:nvSpPr>
        <p:spPr>
          <a:xfrm>
            <a:off x="7705968" y="3046490"/>
            <a:ext cx="3843342" cy="412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Planilla de Cierre de Caja Diario, con trazabilidad de saldos y pagos.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7498502" y="3708425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23" name="Text 21"/>
          <p:cNvSpPr/>
          <p:nvPr/>
        </p:nvSpPr>
        <p:spPr>
          <a:xfrm>
            <a:off x="7705968" y="3612402"/>
            <a:ext cx="3547872" cy="412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Voucher para registrar cada retiro de dinero.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7504332" y="4085081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25" name="Text 23"/>
          <p:cNvSpPr/>
          <p:nvPr/>
        </p:nvSpPr>
        <p:spPr>
          <a:xfrm>
            <a:off x="7685255" y="3979347"/>
            <a:ext cx="3873852" cy="412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Diseño de los procesos de gestión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caja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chica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caja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grande y gestion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cuentas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corrientes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para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saludable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gestion de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caja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62939" y="4908295"/>
            <a:ext cx="109801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SÍNTOMA</a:t>
            </a:r>
            <a:r>
              <a:rPr lang="en-US" sz="1400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:  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“Cobro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puedo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efectivo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transferencia, tarjeta, Mercado Pago... y al final de mes no sé cuánto realmente me quedó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neto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después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pagar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las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comisiones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.”. “No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tengo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claro el dinero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tengo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calle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saldos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dinero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correspondiente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las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cuentas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corrientes</a:t>
            </a:r>
            <a:r>
              <a:rPr lang="en-US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”.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640080" y="5943600"/>
            <a:ext cx="10881360" cy="566928"/>
          </a:xfrm>
          <a:prstGeom prst="roundRect">
            <a:avLst>
              <a:gd name="adj" fmla="val 12903"/>
            </a:avLst>
          </a:prstGeom>
          <a:solidFill>
            <a:srgbClr val="004A6D"/>
          </a:solidFill>
          <a:ln/>
        </p:spPr>
        <p:txBody>
          <a:bodyPr/>
          <a:lstStyle/>
          <a:p>
            <a:endParaRPr lang="es-AR" dirty="0"/>
          </a:p>
        </p:txBody>
      </p:sp>
      <p:pic>
        <p:nvPicPr>
          <p:cNvPr id="28" name="Image 0" descr="/home/claude/pptx_build2/icons/check_gold.png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41248" y="6080760"/>
            <a:ext cx="292608" cy="292608"/>
          </a:xfrm>
          <a:prstGeom prst="rect">
            <a:avLst/>
          </a:prstGeom>
        </p:spPr>
      </p:pic>
      <p:sp>
        <p:nvSpPr>
          <p:cNvPr id="29" name="Text 26"/>
          <p:cNvSpPr/>
          <p:nvPr/>
        </p:nvSpPr>
        <p:spPr>
          <a:xfrm>
            <a:off x="1280160" y="5943600"/>
            <a:ext cx="10104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FFE3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— INDICADOR DE ÉXITO   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veterinario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gerente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cierra caja todos los días y sabe cuánto le cuesta, en $ y en %, cada medio de pago que ofrece a sus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clientes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Se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logra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tener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un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proceso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claro de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trabajo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30" name="Text 27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 D.T.A. — DESCRIPCIÓN GENERAL</a:t>
            </a:r>
            <a:endParaRPr lang="en-US" sz="850" dirty="0"/>
          </a:p>
        </p:txBody>
      </p:sp>
      <p:sp>
        <p:nvSpPr>
          <p:cNvPr id="31" name="Text 28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084F6A6F-4EE7-B2F1-08CF-5C4B4CA98E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2998" y="44870"/>
            <a:ext cx="2918697" cy="159190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8132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s-AR" sz="2000"/>
          </a:p>
        </p:txBody>
      </p:sp>
      <p:sp>
        <p:nvSpPr>
          <p:cNvPr id="3" name="Text 1"/>
          <p:cNvSpPr/>
          <p:nvPr/>
        </p:nvSpPr>
        <p:spPr>
          <a:xfrm>
            <a:off x="594360" y="227574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5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SEMANA 4 · FASE I · DIAGNÓSTICO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94360" y="614110"/>
            <a:ext cx="797570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4A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Radiografía del Stock: Diagnóstico por Imágenes de la Mercadería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0" y="1463040"/>
            <a:ext cx="12191695" cy="18288"/>
          </a:xfrm>
          <a:prstGeom prst="rect">
            <a:avLst/>
          </a:prstGeom>
          <a:solidFill>
            <a:srgbClr val="E3E7E6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6" name="Text 4"/>
          <p:cNvSpPr/>
          <p:nvPr/>
        </p:nvSpPr>
        <p:spPr>
          <a:xfrm>
            <a:off x="640080" y="1599438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   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Hacer el inventario físico y valorizado del stock (Pet Shop + Farmacia + insumos) e identificar capital inmovilizado y riesgo de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vencimiento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Contar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metología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control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según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estructura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 </a:t>
            </a:r>
            <a:r>
              <a:rPr lang="en-US" sz="16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negocio</a:t>
            </a:r>
            <a:r>
              <a:rPr lang="en-US" sz="16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2267712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004A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VAS A TRABAJAR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40080" y="2665476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9" name="Text 7"/>
          <p:cNvSpPr/>
          <p:nvPr/>
        </p:nvSpPr>
        <p:spPr>
          <a:xfrm>
            <a:off x="841248" y="2596896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 de reventa, stock de farmacia (vencimientos críticos) e insumos de consumo interno.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9224" y="3262070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1" name="Text 9"/>
          <p:cNvSpPr/>
          <p:nvPr/>
        </p:nvSpPr>
        <p:spPr>
          <a:xfrm>
            <a:off x="841248" y="3175498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inmovilizado: cuánta plata “duerme” en la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estantería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depósito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sin rotar.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3705860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3" name="Text 11"/>
          <p:cNvSpPr/>
          <p:nvPr/>
        </p:nvSpPr>
        <p:spPr>
          <a:xfrm>
            <a:off x="841248" y="3637280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Punto de Reposición (stock mínimo) para no quedarse sin producto ni sobre-stockear.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0080" y="4226052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5" name="Text 13"/>
          <p:cNvSpPr/>
          <p:nvPr/>
        </p:nvSpPr>
        <p:spPr>
          <a:xfrm>
            <a:off x="841248" y="4157472"/>
            <a:ext cx="6108192" cy="428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 FEFO (corto vencimiento, vender primero) y alertas de vencimiento a 90/60/30 días.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269479" y="2240280"/>
            <a:ext cx="4373575" cy="2743200"/>
          </a:xfrm>
          <a:prstGeom prst="roundRect">
            <a:avLst>
              <a:gd name="adj" fmla="val 2857"/>
            </a:avLst>
          </a:prstGeom>
          <a:solidFill>
            <a:srgbClr val="FDE7E5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7" name="Text 15"/>
          <p:cNvSpPr/>
          <p:nvPr/>
        </p:nvSpPr>
        <p:spPr>
          <a:xfrm>
            <a:off x="7525512" y="239572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50" dirty="0">
                <a:solidFill>
                  <a:srgbClr val="004A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RECETA DE GESTIÓN (ENTREGABLE)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7525512" y="2793492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19" name="Text 17"/>
          <p:cNvSpPr/>
          <p:nvPr/>
        </p:nvSpPr>
        <p:spPr>
          <a:xfrm>
            <a:off x="7726680" y="2724912"/>
            <a:ext cx="3547872" cy="412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Inventario Valorizado y Alerta de Vencimientos por producto crítico.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7525512" y="3279140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21" name="Text 19"/>
          <p:cNvSpPr/>
          <p:nvPr/>
        </p:nvSpPr>
        <p:spPr>
          <a:xfrm>
            <a:off x="7726680" y="3210560"/>
            <a:ext cx="3547872" cy="412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 mensual de Capital Inmovilizado en Stock.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7525512" y="3764788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23" name="Text 21"/>
          <p:cNvSpPr/>
          <p:nvPr/>
        </p:nvSpPr>
        <p:spPr>
          <a:xfrm>
            <a:off x="7726680" y="3696208"/>
            <a:ext cx="3749040" cy="412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Planograma del salón comercial y flujograma de gestión de stock, con la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metodología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activar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controles</a:t>
            </a: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.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7502652" y="4506468"/>
            <a:ext cx="64008" cy="64008"/>
          </a:xfrm>
          <a:prstGeom prst="ellipse">
            <a:avLst/>
          </a:prstGeom>
          <a:solidFill>
            <a:srgbClr val="F84450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25" name="Text 23"/>
          <p:cNvSpPr/>
          <p:nvPr/>
        </p:nvSpPr>
        <p:spPr>
          <a:xfrm>
            <a:off x="7726680" y="4424680"/>
            <a:ext cx="3749040" cy="412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C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Rotación de stock para programar compras de forma inteligente.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40080" y="5074920"/>
            <a:ext cx="10744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SÍNTOMA:</a:t>
            </a:r>
            <a:r>
              <a:rPr lang="en-US" sz="1600" b="1" kern="0" spc="100" dirty="0">
                <a:solidFill>
                  <a:srgbClr val="F844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“Tengo la góndola llena y la plata afuera. No sé cuánto capital tengo “parado”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balanceados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Farmacia e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insumos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no se </a:t>
            </a:r>
            <a:r>
              <a:rPr lang="en-US" sz="2000" i="1" dirty="0" err="1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cuándo</a:t>
            </a:r>
            <a:r>
              <a:rPr lang="en-US" sz="20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 me vence.”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40080" y="5943600"/>
            <a:ext cx="10881360" cy="566928"/>
          </a:xfrm>
          <a:prstGeom prst="roundRect">
            <a:avLst>
              <a:gd name="adj" fmla="val 12903"/>
            </a:avLst>
          </a:prstGeom>
          <a:solidFill>
            <a:srgbClr val="004A6D"/>
          </a:solidFill>
          <a:ln/>
        </p:spPr>
        <p:txBody>
          <a:bodyPr/>
          <a:lstStyle/>
          <a:p>
            <a:endParaRPr lang="es-AR"/>
          </a:p>
        </p:txBody>
      </p:sp>
      <p:pic>
        <p:nvPicPr>
          <p:cNvPr id="28" name="Image 0" descr="/home/claude/pptx_build2/icons/check_gold.png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41248" y="6080760"/>
            <a:ext cx="292608" cy="292608"/>
          </a:xfrm>
          <a:prstGeom prst="rect">
            <a:avLst/>
          </a:prstGeom>
        </p:spPr>
      </p:pic>
      <p:sp>
        <p:nvSpPr>
          <p:cNvPr id="29" name="Text 26"/>
          <p:cNvSpPr/>
          <p:nvPr/>
        </p:nvSpPr>
        <p:spPr>
          <a:xfrm>
            <a:off x="1280160" y="5943600"/>
            <a:ext cx="10104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FFE3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— INDICADOR DE ÉXITO   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veterinario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gerente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sabe cuánto tiene invertido en stock, qué vence en 90 días y cuáles son sus productos de mayor y menor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rotación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También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contará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metodología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control.</a:t>
            </a:r>
            <a:endParaRPr lang="en-US" sz="1400" dirty="0"/>
          </a:p>
        </p:txBody>
      </p:sp>
      <p:sp>
        <p:nvSpPr>
          <p:cNvPr id="30" name="Text 27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 D.T.A. — DESCRIPCIÓN GENERAL</a:t>
            </a:r>
            <a:endParaRPr lang="en-US" sz="850" dirty="0"/>
          </a:p>
        </p:txBody>
      </p:sp>
      <p:sp>
        <p:nvSpPr>
          <p:cNvPr id="31" name="Text 28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AB6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AB732D31-D935-4115-6EEF-5F3C3B4A9B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2998" y="44870"/>
            <a:ext cx="2918697" cy="159190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4A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777240" y="2436876"/>
            <a:ext cx="1371600" cy="1371600"/>
          </a:xfrm>
          <a:prstGeom prst="ellipse">
            <a:avLst/>
          </a:prstGeom>
          <a:solidFill>
            <a:srgbClr val="C99A2E"/>
          </a:solidFill>
          <a:ln/>
        </p:spPr>
        <p:txBody>
          <a:bodyPr/>
          <a:lstStyle/>
          <a:p>
            <a:endParaRPr lang="es-AR"/>
          </a:p>
        </p:txBody>
      </p:sp>
      <p:sp>
        <p:nvSpPr>
          <p:cNvPr id="5" name="Text 2"/>
          <p:cNvSpPr/>
          <p:nvPr/>
        </p:nvSpPr>
        <p:spPr>
          <a:xfrm>
            <a:off x="2423160" y="239572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C99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II · Semanas 5–8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2377440" y="2724912"/>
            <a:ext cx="8961120" cy="7955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Tratamiento</a:t>
            </a:r>
            <a:endParaRPr lang="en-US" sz="4800" dirty="0"/>
          </a:p>
        </p:txBody>
      </p:sp>
      <p:sp>
        <p:nvSpPr>
          <p:cNvPr id="7" name="Text 4"/>
          <p:cNvSpPr/>
          <p:nvPr/>
        </p:nvSpPr>
        <p:spPr>
          <a:xfrm>
            <a:off x="2423160" y="3429000"/>
            <a:ext cx="8412480" cy="4441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CFE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Costos, precios, stock y optimización de márgenes.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8FB4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 D.T.A. — DESCRIPCIÓN GENERAL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B4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pic>
        <p:nvPicPr>
          <p:cNvPr id="11" name="Gráfico 10" descr="Aguja con relleno sólido">
            <a:extLst>
              <a:ext uri="{FF2B5EF4-FFF2-40B4-BE49-F238E27FC236}">
                <a16:creationId xmlns:a16="http://schemas.microsoft.com/office/drawing/2014/main" id="{5816A149-E1E2-5607-2F17-897D314AC0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5840" y="2711196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</TotalTime>
  <Words>3402</Words>
  <Application>Microsoft Office PowerPoint</Application>
  <PresentationFormat>Panorámica</PresentationFormat>
  <Paragraphs>270</Paragraphs>
  <Slides>19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3" baseType="lpstr">
      <vt:lpstr>Arial</vt:lpstr>
      <vt:lpstr>Calibri</vt:lpstr>
      <vt:lpstr>Cambria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Javier Sanchez Novoa</cp:lastModifiedBy>
  <cp:revision>27</cp:revision>
  <dcterms:created xsi:type="dcterms:W3CDTF">2026-07-31T18:13:00Z</dcterms:created>
  <dcterms:modified xsi:type="dcterms:W3CDTF">2026-08-03T12:13:42Z</dcterms:modified>
</cp:coreProperties>
</file>